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2" r:id="rId2"/>
    <p:sldId id="275" r:id="rId3"/>
    <p:sldId id="273" r:id="rId4"/>
    <p:sldId id="274" r:id="rId5"/>
    <p:sldId id="256" r:id="rId6"/>
    <p:sldId id="257" r:id="rId7"/>
    <p:sldId id="258" r:id="rId8"/>
    <p:sldId id="259" r:id="rId9"/>
    <p:sldId id="260" r:id="rId10"/>
    <p:sldId id="295" r:id="rId11"/>
    <p:sldId id="296" r:id="rId12"/>
    <p:sldId id="297" r:id="rId13"/>
    <p:sldId id="298" r:id="rId14"/>
    <p:sldId id="299" r:id="rId15"/>
    <p:sldId id="277" r:id="rId16"/>
    <p:sldId id="300" r:id="rId17"/>
    <p:sldId id="301" r:id="rId18"/>
    <p:sldId id="304" r:id="rId19"/>
    <p:sldId id="305" r:id="rId20"/>
    <p:sldId id="302" r:id="rId21"/>
    <p:sldId id="303" r:id="rId22"/>
    <p:sldId id="269" r:id="rId23"/>
    <p:sldId id="270" r:id="rId24"/>
    <p:sldId id="271" r:id="rId25"/>
    <p:sldId id="289" r:id="rId26"/>
    <p:sldId id="290" r:id="rId27"/>
    <p:sldId id="306"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594EB-3BFA-4E91-874B-B32F0621FFF7}" type="datetimeFigureOut">
              <a:rPr lang="el-GR" smtClean="0"/>
              <a:t>9/6/2014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B1B65-8906-4026-A831-B92160823A0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CFB1B65-8906-4026-A831-B92160823A01}" type="slidenum">
              <a:rPr lang="el-GR" smtClean="0"/>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63645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186050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427132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342375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123320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AF42B97-7837-4D0C-9A29-C861862FF38A}" type="datetimeFigureOut">
              <a:rPr lang="el-GR" smtClean="0"/>
              <a:pPr/>
              <a:t>9/6/2014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94691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AF42B97-7837-4D0C-9A29-C861862FF38A}" type="datetimeFigureOut">
              <a:rPr lang="el-GR" smtClean="0"/>
              <a:pPr/>
              <a:t>9/6/2014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185149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AF42B97-7837-4D0C-9A29-C861862FF38A}" type="datetimeFigureOut">
              <a:rPr lang="el-GR" smtClean="0"/>
              <a:pPr/>
              <a:t>9/6/2014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244761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AF42B97-7837-4D0C-9A29-C861862FF38A}" type="datetimeFigureOut">
              <a:rPr lang="el-GR" smtClean="0"/>
              <a:pPr/>
              <a:t>9/6/2014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327961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AF42B97-7837-4D0C-9A29-C861862FF38A}" type="datetimeFigureOut">
              <a:rPr lang="el-GR" smtClean="0"/>
              <a:pPr/>
              <a:t>9/6/2014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94332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AF42B97-7837-4D0C-9A29-C861862FF38A}" type="datetimeFigureOut">
              <a:rPr lang="el-GR" smtClean="0"/>
              <a:pPr/>
              <a:t>9/6/2014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179324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42B97-7837-4D0C-9A29-C861862FF38A}" type="datetimeFigureOut">
              <a:rPr lang="el-GR" smtClean="0"/>
              <a:pPr/>
              <a:t>9/6/2014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747EE-9C77-4502-ACB2-38AAB4E575D6}" type="slidenum">
              <a:rPr lang="el-GR" smtClean="0"/>
              <a:pPr/>
              <a:t>‹#›</a:t>
            </a:fld>
            <a:endParaRPr lang="el-GR"/>
          </a:p>
        </p:txBody>
      </p:sp>
    </p:spTree>
    <p:extLst>
      <p:ext uri="{BB962C8B-B14F-4D97-AF65-F5344CB8AC3E}">
        <p14:creationId xmlns:p14="http://schemas.microsoft.com/office/powerpoint/2010/main" xmlns="" val="78866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kkna.net/images/%CE%A4%CE%BF_%CE%AD%CF%81%CE%B3%CE%BF_%CE%B5%CE%AF%CE%BC%CE%B1%CF%83%CF%84%CE%B5_%CE%B5%CE%BC%CE%B5%CE%AF%CF%82_m.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4342" y="0"/>
            <a:ext cx="9228342" cy="6858000"/>
          </a:xfrm>
        </p:spPr>
      </p:pic>
      <p:sp>
        <p:nvSpPr>
          <p:cNvPr id="6" name="5 - TextBox"/>
          <p:cNvSpPr txBox="1"/>
          <p:nvPr/>
        </p:nvSpPr>
        <p:spPr>
          <a:xfrm>
            <a:off x="323528" y="4581128"/>
            <a:ext cx="8424936" cy="523220"/>
          </a:xfrm>
          <a:prstGeom prst="rect">
            <a:avLst/>
          </a:prstGeom>
          <a:noFill/>
        </p:spPr>
        <p:txBody>
          <a:bodyPr wrap="square" rtlCol="0">
            <a:spAutoFit/>
          </a:bodyPr>
          <a:lstStyle/>
          <a:p>
            <a:r>
              <a:rPr lang="el-GR" sz="2800" dirty="0" smtClean="0">
                <a:solidFill>
                  <a:schemeClr val="bg1"/>
                </a:solidFill>
              </a:rPr>
              <a:t>Επίσκεψη στο Γυμνάσιο – Λύκειο ΕΚΚΝ  Αυλώνα  6/5/14</a:t>
            </a:r>
            <a:endParaRPr lang="el-GR" sz="2800" dirty="0">
              <a:solidFill>
                <a:schemeClr val="bg1"/>
              </a:solidFill>
            </a:endParaRPr>
          </a:p>
        </p:txBody>
      </p:sp>
      <p:sp>
        <p:nvSpPr>
          <p:cNvPr id="8" name="7 - TextBox"/>
          <p:cNvSpPr txBox="1"/>
          <p:nvPr/>
        </p:nvSpPr>
        <p:spPr>
          <a:xfrm>
            <a:off x="0" y="6237312"/>
            <a:ext cx="2483768" cy="523220"/>
          </a:xfrm>
          <a:prstGeom prst="rect">
            <a:avLst/>
          </a:prstGeom>
          <a:noFill/>
        </p:spPr>
        <p:txBody>
          <a:bodyPr wrap="square" rtlCol="0">
            <a:spAutoFit/>
          </a:bodyPr>
          <a:lstStyle/>
          <a:p>
            <a:r>
              <a:rPr lang="el-GR" sz="2800" dirty="0" smtClean="0">
                <a:solidFill>
                  <a:schemeClr val="bg1"/>
                </a:solidFill>
              </a:rPr>
              <a:t>Β΄ τετράμηνο</a:t>
            </a:r>
            <a:endParaRPr lang="el-GR" sz="2800" dirty="0">
              <a:solidFill>
                <a:schemeClr val="bg1"/>
              </a:solidFill>
            </a:endParaRPr>
          </a:p>
        </p:txBody>
      </p:sp>
    </p:spTree>
    <p:extLst>
      <p:ext uri="{BB962C8B-B14F-4D97-AF65-F5344CB8AC3E}">
        <p14:creationId xmlns:p14="http://schemas.microsoft.com/office/powerpoint/2010/main" xmlns="" val="74382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rot="21346082">
            <a:off x="463630" y="636449"/>
            <a:ext cx="4387884" cy="1558601"/>
          </a:xfrm>
        </p:spPr>
        <p:txBody>
          <a:bodyPr>
            <a:noAutofit/>
          </a:bodyPr>
          <a:lstStyle/>
          <a:p>
            <a:r>
              <a:rPr lang="el-GR" sz="1600" dirty="0" smtClean="0"/>
              <a:t>Να αφήσει πίσω το παλαιότερο μπλέξιμό του με τα ναρκωτικά θέλει πλέον ο 22χρονος </a:t>
            </a:r>
            <a:r>
              <a:rPr lang="el-GR" sz="1600" dirty="0" err="1" smtClean="0"/>
              <a:t>Αγγελος</a:t>
            </a:r>
            <a:r>
              <a:rPr lang="el-GR" sz="1600" dirty="0" smtClean="0"/>
              <a:t> (με τη μαύρη μπλούζα στο κέντρο), που παρακολουθεί και πρόγραμμα απεξάρτησης. Πρόσφατα βραβεύτηκε για τη συμμετοχή και τις επιδόσεις του σε πολιτιστικά προγράμματα του σχολείου των φυλακών Αυλώνα, όπου φοιτούν περίπου 175 νεαροί κρατούμενοι – δεξιά, ο διευθυντής του σχολείου Πέτρος Δαμιανός</a:t>
            </a:r>
            <a:endParaRPr lang="el-GR" sz="16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03648" y="3140968"/>
            <a:ext cx="6193454" cy="3528392"/>
          </a:xfrm>
        </p:spPr>
      </p:pic>
    </p:spTree>
    <p:extLst>
      <p:ext uri="{BB962C8B-B14F-4D97-AF65-F5344CB8AC3E}">
        <p14:creationId xmlns:p14="http://schemas.microsoft.com/office/powerpoint/2010/main" xmlns="" val="3660237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39752" y="188640"/>
            <a:ext cx="4320479" cy="6144683"/>
          </a:xfrm>
        </p:spPr>
      </p:pic>
    </p:spTree>
    <p:extLst>
      <p:ext uri="{BB962C8B-B14F-4D97-AF65-F5344CB8AC3E}">
        <p14:creationId xmlns:p14="http://schemas.microsoft.com/office/powerpoint/2010/main" xmlns="" val="3829792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Τουρνουά Σκάκι</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77528" y="1600200"/>
            <a:ext cx="6788944" cy="4525963"/>
          </a:xfrm>
        </p:spPr>
      </p:pic>
    </p:spTree>
    <p:extLst>
      <p:ext uri="{BB962C8B-B14F-4D97-AF65-F5344CB8AC3E}">
        <p14:creationId xmlns:p14="http://schemas.microsoft.com/office/powerpoint/2010/main" xmlns="" val="2626777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Εκδηλώσεις </a:t>
            </a:r>
            <a:r>
              <a:rPr lang="el-GR" sz="3200" dirty="0" smtClean="0"/>
              <a:t/>
            </a:r>
            <a:br>
              <a:rPr lang="el-GR" sz="3200" dirty="0" smtClean="0"/>
            </a:br>
            <a:r>
              <a:rPr lang="el-GR" sz="2800" dirty="0" smtClean="0"/>
              <a:t>Γιορτή </a:t>
            </a:r>
            <a:r>
              <a:rPr lang="el-GR" sz="2800" dirty="0" smtClean="0"/>
              <a:t>Χριστουγέννων</a:t>
            </a:r>
            <a:endParaRPr lang="el-GR" sz="28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67550" y="1600200"/>
            <a:ext cx="6808900" cy="4525963"/>
          </a:xfrm>
        </p:spPr>
      </p:pic>
    </p:spTree>
    <p:extLst>
      <p:ext uri="{BB962C8B-B14F-4D97-AF65-F5344CB8AC3E}">
        <p14:creationId xmlns:p14="http://schemas.microsoft.com/office/powerpoint/2010/main" xmlns="" val="2970634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smtClean="0"/>
              <a:t>Εκδηλώσεις</a:t>
            </a:r>
            <a:br>
              <a:rPr lang="el-GR" sz="4000" dirty="0" smtClean="0"/>
            </a:br>
            <a:r>
              <a:rPr lang="el-GR" sz="3100" dirty="0" smtClean="0"/>
              <a:t>Κοπή </a:t>
            </a:r>
            <a:r>
              <a:rPr lang="el-GR" sz="3100" dirty="0" smtClean="0"/>
              <a:t>της πίτας </a:t>
            </a:r>
            <a:endParaRPr lang="el-GR" sz="31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67550" y="1600200"/>
            <a:ext cx="6808900" cy="4525963"/>
          </a:xfrm>
        </p:spPr>
      </p:pic>
    </p:spTree>
    <p:extLst>
      <p:ext uri="{BB962C8B-B14F-4D97-AF65-F5344CB8AC3E}">
        <p14:creationId xmlns:p14="http://schemas.microsoft.com/office/powerpoint/2010/main" xmlns="" val="48774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148" y="0"/>
            <a:ext cx="9276148" cy="6858000"/>
          </a:xfrm>
        </p:spPr>
      </p:pic>
      <p:sp>
        <p:nvSpPr>
          <p:cNvPr id="5" name="4 - TextBox"/>
          <p:cNvSpPr txBox="1"/>
          <p:nvPr/>
        </p:nvSpPr>
        <p:spPr>
          <a:xfrm>
            <a:off x="899592" y="1340768"/>
            <a:ext cx="6984776" cy="369332"/>
          </a:xfrm>
          <a:prstGeom prst="rect">
            <a:avLst/>
          </a:prstGeom>
          <a:noFill/>
        </p:spPr>
        <p:txBody>
          <a:bodyPr wrap="square" rtlCol="0">
            <a:spAutoFit/>
          </a:bodyPr>
          <a:lstStyle/>
          <a:p>
            <a:endParaRPr lang="el-GR" dirty="0"/>
          </a:p>
        </p:txBody>
      </p:sp>
      <p:sp>
        <p:nvSpPr>
          <p:cNvPr id="6" name="5 - TextBox"/>
          <p:cNvSpPr txBox="1"/>
          <p:nvPr/>
        </p:nvSpPr>
        <p:spPr>
          <a:xfrm>
            <a:off x="1187624" y="1124744"/>
            <a:ext cx="7128792" cy="369332"/>
          </a:xfrm>
          <a:prstGeom prst="rect">
            <a:avLst/>
          </a:prstGeom>
          <a:noFill/>
        </p:spPr>
        <p:txBody>
          <a:bodyPr wrap="square" rtlCol="0">
            <a:spAutoFit/>
          </a:bodyPr>
          <a:lstStyle/>
          <a:p>
            <a:endParaRPr lang="el-GR" dirty="0"/>
          </a:p>
        </p:txBody>
      </p:sp>
      <p:sp>
        <p:nvSpPr>
          <p:cNvPr id="17409" name="Rectangle 1"/>
          <p:cNvSpPr>
            <a:spLocks noChangeArrowheads="1"/>
          </p:cNvSpPr>
          <p:nvPr/>
        </p:nvSpPr>
        <p:spPr bwMode="auto">
          <a:xfrm>
            <a:off x="755576" y="20822"/>
            <a:ext cx="8388424"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smtClean="0">
                <a:ln>
                  <a:noFill/>
                </a:ln>
                <a:solidFill>
                  <a:schemeClr val="accent6">
                    <a:lumMod val="75000"/>
                  </a:schemeClr>
                </a:solidFill>
                <a:effectLst/>
                <a:ea typeface="Times New Roman" pitchFamily="18" charset="0"/>
                <a:cs typeface="Arial" pitchFamily="34" charset="0"/>
              </a:rPr>
              <a:t>Graffiti</a:t>
            </a:r>
            <a:r>
              <a:rPr kumimoji="0" lang="el-GR" sz="2400" b="0" i="0" u="none" strike="noStrike" cap="none" normalizeH="0" baseline="0" dirty="0" smtClean="0">
                <a:ln>
                  <a:noFill/>
                </a:ln>
                <a:solidFill>
                  <a:schemeClr val="accent6">
                    <a:lumMod val="75000"/>
                  </a:schemeClr>
                </a:solidFill>
                <a:effectLst/>
                <a:ea typeface="Times New Roman" pitchFamily="18" charset="0"/>
                <a:cs typeface="Arial" pitchFamily="34" charset="0"/>
              </a:rPr>
              <a:t> </a:t>
            </a:r>
            <a:r>
              <a:rPr kumimoji="0" lang="el-GR" sz="2400" b="0" i="0" u="none" strike="noStrike" cap="none" normalizeH="0" dirty="0" smtClean="0">
                <a:ln>
                  <a:noFill/>
                </a:ln>
                <a:solidFill>
                  <a:schemeClr val="accent6">
                    <a:lumMod val="75000"/>
                  </a:schemeClr>
                </a:solidFill>
                <a:effectLst/>
                <a:ea typeface="Times New Roman" pitchFamily="18" charset="0"/>
                <a:cs typeface="Arial" pitchFamily="34" charset="0"/>
              </a:rPr>
              <a:t> στον  τοίχο </a:t>
            </a:r>
            <a:r>
              <a:rPr kumimoji="0" lang="el-GR" sz="2400" b="0" i="0" u="none" strike="noStrike" cap="none" normalizeH="0" baseline="0" dirty="0" smtClean="0">
                <a:ln>
                  <a:noFill/>
                </a:ln>
                <a:solidFill>
                  <a:schemeClr val="accent6">
                    <a:lumMod val="75000"/>
                  </a:schemeClr>
                </a:solidFill>
                <a:effectLst/>
                <a:ea typeface="Times New Roman" pitchFamily="18" charset="0"/>
                <a:cs typeface="Arial" pitchFamily="34" charset="0"/>
              </a:rPr>
              <a:t> του</a:t>
            </a:r>
            <a:r>
              <a:rPr kumimoji="0" lang="el-GR" sz="2400" b="0" i="0" u="none" strike="noStrike" cap="none" normalizeH="0" dirty="0" smtClean="0">
                <a:ln>
                  <a:noFill/>
                </a:ln>
                <a:solidFill>
                  <a:schemeClr val="accent6">
                    <a:lumMod val="75000"/>
                  </a:schemeClr>
                </a:solidFill>
                <a:effectLst/>
                <a:ea typeface="Times New Roman" pitchFamily="18" charset="0"/>
                <a:cs typeface="Arial" pitchFamily="34" charset="0"/>
              </a:rPr>
              <a:t> ΕΚΚΝ </a:t>
            </a:r>
            <a:r>
              <a:rPr kumimoji="0" lang="el-GR" sz="2400" b="0" i="0" u="none" strike="noStrike" cap="none" normalizeH="0" baseline="0" dirty="0" smtClean="0">
                <a:ln>
                  <a:noFill/>
                </a:ln>
                <a:solidFill>
                  <a:schemeClr val="accent6">
                    <a:lumMod val="75000"/>
                  </a:schemeClr>
                </a:solidFill>
                <a:effectLst/>
                <a:ea typeface="Times New Roman" pitchFamily="18" charset="0"/>
                <a:cs typeface="Arial" pitchFamily="34" charset="0"/>
              </a:rPr>
              <a:t> Αυλώνα  με τη συνεργασία  των κρατουμένων</a:t>
            </a:r>
            <a:r>
              <a:rPr kumimoji="0" lang="el-GR" sz="2400" b="0" i="0" u="none" strike="noStrike" cap="none" normalizeH="0" dirty="0" smtClean="0">
                <a:ln>
                  <a:noFill/>
                </a:ln>
                <a:solidFill>
                  <a:schemeClr val="accent6">
                    <a:lumMod val="75000"/>
                  </a:schemeClr>
                </a:solidFill>
                <a:effectLst/>
                <a:ea typeface="Times New Roman" pitchFamily="18" charset="0"/>
                <a:cs typeface="Arial" pitchFamily="34" charset="0"/>
              </a:rPr>
              <a:t> </a:t>
            </a:r>
            <a:r>
              <a:rPr kumimoji="0" lang="el-GR" sz="2400" b="0" i="0" u="none" strike="noStrike" cap="none" normalizeH="0" baseline="0" dirty="0" smtClean="0">
                <a:ln>
                  <a:noFill/>
                </a:ln>
                <a:solidFill>
                  <a:schemeClr val="accent6">
                    <a:lumMod val="75000"/>
                  </a:schemeClr>
                </a:solidFill>
                <a:effectLst/>
                <a:ea typeface="Times New Roman" pitchFamily="18" charset="0"/>
                <a:cs typeface="Arial" pitchFamily="34" charset="0"/>
              </a:rPr>
              <a:t> και  των 23 φοιτητών   της  Σχολής  Καλών Τεχνών κάλυψαν περίπου 1000τμ τον Ιούνιο του 2011</a:t>
            </a:r>
          </a:p>
          <a:p>
            <a:pPr marL="0" marR="0" lvl="0" indent="0" algn="l" defTabSz="914400" rtl="0" eaLnBrk="1" fontAlgn="base" latinLnBrk="0" hangingPunct="1">
              <a:lnSpc>
                <a:spcPct val="100000"/>
              </a:lnSpc>
              <a:spcBef>
                <a:spcPct val="0"/>
              </a:spcBef>
              <a:spcAft>
                <a:spcPct val="0"/>
              </a:spcAft>
              <a:buClrTx/>
              <a:buSzTx/>
              <a:buFontTx/>
              <a:buNone/>
              <a:tabLst/>
            </a:pPr>
            <a:endParaRPr lang="el-GR" sz="2400" dirty="0" smtClean="0">
              <a:solidFill>
                <a:schemeClr val="accent6">
                  <a:lumMod val="75000"/>
                </a:schemeClr>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accent6">
                    <a:lumMod val="75000"/>
                  </a:schemeClr>
                </a:solidFill>
                <a:effectLst/>
                <a:cs typeface="Arial" pitchFamily="34" charset="0"/>
              </a:rPr>
              <a:t>Διακρίνεται</a:t>
            </a:r>
            <a:r>
              <a:rPr kumimoji="0" lang="el-GR" sz="2400" b="0" i="0" u="none" strike="noStrike" cap="none" normalizeH="0" dirty="0" smtClean="0">
                <a:ln>
                  <a:noFill/>
                </a:ln>
                <a:solidFill>
                  <a:schemeClr val="accent6">
                    <a:lumMod val="75000"/>
                  </a:schemeClr>
                </a:solidFill>
                <a:effectLst/>
                <a:cs typeface="Arial" pitchFamily="34" charset="0"/>
              </a:rPr>
              <a:t> η φιγούρα του </a:t>
            </a:r>
            <a:r>
              <a:rPr kumimoji="0" lang="en-US" sz="2400" b="0" i="0" u="none" strike="noStrike" cap="none" normalizeH="0" dirty="0" smtClean="0">
                <a:ln>
                  <a:noFill/>
                </a:ln>
                <a:solidFill>
                  <a:schemeClr val="accent6">
                    <a:lumMod val="75000"/>
                  </a:schemeClr>
                </a:solidFill>
                <a:effectLst/>
                <a:cs typeface="Arial" pitchFamily="34" charset="0"/>
              </a:rPr>
              <a:t>Bob Marley </a:t>
            </a:r>
            <a:r>
              <a:rPr kumimoji="0" lang="el-GR" sz="2400" b="0" i="0" u="none" strike="noStrike" cap="none" normalizeH="0" dirty="0" smtClean="0">
                <a:ln>
                  <a:noFill/>
                </a:ln>
                <a:solidFill>
                  <a:schemeClr val="accent6">
                    <a:lumMod val="75000"/>
                  </a:schemeClr>
                </a:solidFill>
                <a:effectLst/>
                <a:cs typeface="Arial" pitchFamily="34" charset="0"/>
              </a:rPr>
              <a:t>που υπήρχε στο αρχικό σχέδιο και δίπλα του η φιγούρα του Τ</a:t>
            </a:r>
            <a:r>
              <a:rPr kumimoji="0" lang="en-US" sz="2400" b="0" i="0" u="none" strike="noStrike" cap="none" normalizeH="0" dirty="0" err="1" smtClean="0">
                <a:ln>
                  <a:noFill/>
                </a:ln>
                <a:solidFill>
                  <a:schemeClr val="accent6">
                    <a:lumMod val="75000"/>
                  </a:schemeClr>
                </a:solidFill>
                <a:effectLst/>
                <a:cs typeface="Arial" pitchFamily="34" charset="0"/>
              </a:rPr>
              <a:t>upac</a:t>
            </a:r>
            <a:r>
              <a:rPr kumimoji="0" lang="el-GR" sz="2400" b="0" i="0" u="none" strike="noStrike" cap="none" normalizeH="0" dirty="0" smtClean="0">
                <a:ln>
                  <a:noFill/>
                </a:ln>
                <a:solidFill>
                  <a:schemeClr val="accent6">
                    <a:lumMod val="75000"/>
                  </a:schemeClr>
                </a:solidFill>
                <a:effectLst/>
                <a:cs typeface="Arial" pitchFamily="34" charset="0"/>
              </a:rPr>
              <a:t> που έγινε μετά από επιθυμία των  κρατουμένων</a:t>
            </a:r>
            <a:endParaRPr kumimoji="0" lang="el-GR" sz="2400" b="0" i="0" u="none" strike="noStrike" cap="none" normalizeH="0" baseline="0" dirty="0" smtClean="0">
              <a:ln>
                <a:noFill/>
              </a:ln>
              <a:solidFill>
                <a:schemeClr val="accent6">
                  <a:lumMod val="75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2111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t>Έκθεση στην αίθουσα Νέων Έργων του ΕΜΣΤ 18-30 Ιουνίου 2013 </a:t>
            </a:r>
            <a:endParaRPr lang="el-GR" sz="4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32351" y="1600200"/>
            <a:ext cx="5679297"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96752"/>
          </a:xfrm>
        </p:spPr>
        <p:txBody>
          <a:bodyPr>
            <a:normAutofit/>
          </a:bodyPr>
          <a:lstStyle/>
          <a:p>
            <a:r>
              <a:rPr lang="el-GR" sz="3200" dirty="0" smtClean="0"/>
              <a:t>Έκθεση στην αίθουσα Νέων Έργων του ΕΜΣΤ 18-30 Ιουνίου 2013 </a:t>
            </a:r>
            <a:endParaRPr lang="el-GR" sz="3200" dirty="0"/>
          </a:p>
        </p:txBody>
      </p:sp>
      <p:sp>
        <p:nvSpPr>
          <p:cNvPr id="3" name="2 - Θέση περιεχομένου"/>
          <p:cNvSpPr>
            <a:spLocks noGrp="1"/>
          </p:cNvSpPr>
          <p:nvPr>
            <p:ph idx="1"/>
          </p:nvPr>
        </p:nvSpPr>
        <p:spPr>
          <a:xfrm>
            <a:off x="457200" y="1268760"/>
            <a:ext cx="8229600" cy="5589240"/>
          </a:xfrm>
        </p:spPr>
        <p:txBody>
          <a:bodyPr>
            <a:noAutofit/>
          </a:bodyPr>
          <a:lstStyle/>
          <a:p>
            <a:r>
              <a:rPr lang="el-GR" sz="2000" dirty="0" smtClean="0">
                <a:latin typeface="Arial" pitchFamily="34" charset="0"/>
                <a:ea typeface="Times New Roman" pitchFamily="18" charset="0"/>
                <a:cs typeface="Arial" pitchFamily="34" charset="0"/>
              </a:rPr>
              <a:t>Δύο  μεγάλων </a:t>
            </a:r>
            <a:r>
              <a:rPr lang="el-GR" sz="2000" dirty="0" smtClean="0"/>
              <a:t> διαστάσεων έργα  φιλοτεχνήθηκαν  το   Μάρτιο και τον  Απρίλιο του 2012 στο ΕΚΚΝ  Αυλώνα  από περίπου 30 μαθητές    του Γυμνασίου - Λυκείου.  Η ενδιαφέρουσα «τοιχογραφία», με τα έντονα χρώματα, πραγματευόταν τους  διαφορετικούς  δρόμους που θα καλούνταν να επιλέξουν όταν αποφυλακιστούν. </a:t>
            </a:r>
          </a:p>
          <a:p>
            <a:r>
              <a:rPr lang="el-GR" sz="2000" dirty="0" smtClean="0"/>
              <a:t>Η ανασφάλεια και  ο φόβος ήταν συναισθήματα έκδηλα  στην παλέτα τους. Ακολούθησε ένα δεύτερο έργο το θέμα του οποίου προέκυψε όταν ένας μαθητής διαπίστωσε ότι «ελευθερία </a:t>
            </a:r>
            <a:r>
              <a:rPr lang="el-GR" sz="2000" dirty="0" smtClean="0"/>
              <a:t>είναι  να </a:t>
            </a:r>
            <a:r>
              <a:rPr lang="el-GR" sz="2000" dirty="0" smtClean="0"/>
              <a:t>έχεις πολλές επιλογές».</a:t>
            </a:r>
          </a:p>
          <a:p>
            <a:r>
              <a:rPr lang="el-GR" sz="2000" dirty="0" smtClean="0"/>
              <a:t>Ο  </a:t>
            </a:r>
            <a:r>
              <a:rPr lang="el-GR" sz="2000" dirty="0" err="1" smtClean="0"/>
              <a:t>Έλιο</a:t>
            </a:r>
            <a:r>
              <a:rPr lang="el-GR" sz="2000" dirty="0" smtClean="0"/>
              <a:t>,  ένας από τους  μαθητές, έγραψε: «(...) Μέσα  από τη ζωγραφική εκφράζονται αυτές οι επιλογές. Από τη μια πλευρά μπορεί να διαλέξει την  ένταξη στην κοινωνία και την προσπάθεια επαγγελματικής αποκατάστασης και </a:t>
            </a:r>
            <a:r>
              <a:rPr lang="el-GR" sz="2000" dirty="0" smtClean="0"/>
              <a:t>κοινωνικής ενσωμάτωσης</a:t>
            </a:r>
            <a:r>
              <a:rPr lang="el-GR" sz="2000" dirty="0" smtClean="0"/>
              <a:t>. </a:t>
            </a:r>
            <a:r>
              <a:rPr lang="el-GR" sz="2000" dirty="0" smtClean="0"/>
              <a:t> Από </a:t>
            </a:r>
            <a:r>
              <a:rPr lang="el-GR" sz="2000" dirty="0" smtClean="0"/>
              <a:t>την  άλλη παραμονεύει ο δύσκολος δρόμος της </a:t>
            </a:r>
            <a:r>
              <a:rPr lang="el-GR" sz="2000" dirty="0" smtClean="0"/>
              <a:t>παρανομίας που </a:t>
            </a:r>
            <a:r>
              <a:rPr lang="el-GR" sz="2000" dirty="0" smtClean="0"/>
              <a:t>σε οδηγεί στα ίδια λάθη και </a:t>
            </a:r>
            <a:r>
              <a:rPr lang="el-GR" sz="2000" dirty="0" smtClean="0"/>
              <a:t>φυσικά  στην </a:t>
            </a:r>
            <a:r>
              <a:rPr lang="el-GR" sz="2000" dirty="0" smtClean="0"/>
              <a:t>επιστροφή στη φυλακή».</a:t>
            </a:r>
          </a:p>
          <a:p>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Επιτυχίες μαθητών του ΕΚΚΝ Αυλώνα στις Πανελλαδικές εξετάσεις 2013</a:t>
            </a:r>
            <a:endParaRPr lang="el-GR" sz="4000"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ΔΕΛΤΙΟ ΤΥΠΟΥ </a:t>
            </a:r>
          </a:p>
          <a:p>
            <a:pPr>
              <a:buNone/>
            </a:pPr>
            <a:r>
              <a:rPr lang="el-GR" i="1" dirty="0" smtClean="0"/>
              <a:t> </a:t>
            </a:r>
            <a:r>
              <a:rPr lang="el-GR" i="1" dirty="0" smtClean="0"/>
              <a:t>     Μεγάλη </a:t>
            </a:r>
            <a:r>
              <a:rPr lang="el-GR" i="1" dirty="0" smtClean="0"/>
              <a:t>επιτυχία σημείωσε ἡ φετινή συμμετοχή </a:t>
            </a:r>
            <a:r>
              <a:rPr lang="el-GR" i="1" dirty="0" err="1" smtClean="0"/>
              <a:t>τῶν</a:t>
            </a:r>
            <a:r>
              <a:rPr lang="el-GR" i="1" dirty="0" smtClean="0"/>
              <a:t> </a:t>
            </a:r>
            <a:r>
              <a:rPr lang="el-GR" i="1" dirty="0" err="1" smtClean="0"/>
              <a:t>μαθητῶν</a:t>
            </a:r>
            <a:r>
              <a:rPr lang="el-GR" i="1" dirty="0" smtClean="0"/>
              <a:t>  </a:t>
            </a:r>
            <a:r>
              <a:rPr lang="el-GR" i="1" dirty="0" err="1" smtClean="0"/>
              <a:t>τοῦ</a:t>
            </a:r>
            <a:r>
              <a:rPr lang="el-GR" i="1" dirty="0" smtClean="0"/>
              <a:t>   ΕΚΚΝ</a:t>
            </a:r>
          </a:p>
          <a:p>
            <a:pPr>
              <a:buNone/>
            </a:pPr>
            <a:r>
              <a:rPr lang="el-GR" i="1" dirty="0" smtClean="0"/>
              <a:t>     </a:t>
            </a:r>
            <a:r>
              <a:rPr lang="el-GR" i="1" dirty="0" err="1" smtClean="0"/>
              <a:t>Αὐλώνα</a:t>
            </a:r>
            <a:r>
              <a:rPr lang="el-GR" i="1" dirty="0" smtClean="0"/>
              <a:t> </a:t>
            </a:r>
            <a:r>
              <a:rPr lang="el-GR" i="1" dirty="0" err="1" smtClean="0"/>
              <a:t>στίς</a:t>
            </a:r>
            <a:r>
              <a:rPr lang="el-GR" i="1" dirty="0" smtClean="0"/>
              <a:t> Πανελλαδικές </a:t>
            </a:r>
            <a:r>
              <a:rPr lang="el-GR" i="1" dirty="0" err="1" smtClean="0"/>
              <a:t>Ἐξετάσεις</a:t>
            </a:r>
            <a:r>
              <a:rPr lang="el-GR" i="1" dirty="0" smtClean="0"/>
              <a:t>. Τέσσερις (4) </a:t>
            </a:r>
            <a:r>
              <a:rPr lang="el-GR" i="1" dirty="0" err="1" smtClean="0"/>
              <a:t>ἀπό</a:t>
            </a:r>
            <a:r>
              <a:rPr lang="el-GR" i="1" dirty="0" smtClean="0"/>
              <a:t> τούς </a:t>
            </a:r>
            <a:r>
              <a:rPr lang="el-GR" i="1" dirty="0" err="1" smtClean="0"/>
              <a:t>ἕξι</a:t>
            </a:r>
            <a:r>
              <a:rPr lang="el-GR" i="1" dirty="0" smtClean="0"/>
              <a:t> (6) μαθητές μας πού </a:t>
            </a:r>
            <a:r>
              <a:rPr lang="el-GR" i="1" dirty="0" err="1" smtClean="0"/>
              <a:t>συμμετεῖχαν</a:t>
            </a:r>
            <a:r>
              <a:rPr lang="el-GR" i="1" dirty="0" smtClean="0"/>
              <a:t> </a:t>
            </a:r>
            <a:r>
              <a:rPr lang="el-GR" i="1" dirty="0" err="1" smtClean="0"/>
              <a:t>ἐξασφάλισαν</a:t>
            </a:r>
            <a:r>
              <a:rPr lang="el-GR" i="1" dirty="0" smtClean="0"/>
              <a:t> θέσεις </a:t>
            </a:r>
            <a:r>
              <a:rPr lang="el-GR" i="1" dirty="0" err="1" smtClean="0"/>
              <a:t>σέ</a:t>
            </a:r>
            <a:r>
              <a:rPr lang="el-GR" i="1" dirty="0" smtClean="0"/>
              <a:t> </a:t>
            </a:r>
            <a:r>
              <a:rPr lang="el-GR" i="1" dirty="0" err="1" smtClean="0"/>
              <a:t>ἀνώτερα</a:t>
            </a:r>
            <a:r>
              <a:rPr lang="el-GR" i="1" dirty="0" smtClean="0"/>
              <a:t> </a:t>
            </a:r>
            <a:r>
              <a:rPr lang="el-GR" i="1" dirty="0" err="1" smtClean="0"/>
              <a:t>καί</a:t>
            </a:r>
            <a:r>
              <a:rPr lang="el-GR" i="1" dirty="0" smtClean="0"/>
              <a:t> </a:t>
            </a:r>
            <a:r>
              <a:rPr lang="el-GR" i="1" dirty="0" err="1" smtClean="0"/>
              <a:t>ἀνώτατα</a:t>
            </a:r>
            <a:r>
              <a:rPr lang="el-GR" i="1" dirty="0" smtClean="0"/>
              <a:t>  Πανεπιστημιακά </a:t>
            </a:r>
            <a:r>
              <a:rPr lang="el-GR" i="1" dirty="0" err="1" smtClean="0"/>
              <a:t>Ἱδρύματα</a:t>
            </a:r>
            <a:r>
              <a:rPr lang="el-GR" i="1" dirty="0" smtClean="0"/>
              <a:t>. Συγκεκριμένα, </a:t>
            </a:r>
            <a:r>
              <a:rPr lang="el-GR" i="1" dirty="0" err="1" smtClean="0"/>
              <a:t>ἕνας</a:t>
            </a:r>
            <a:r>
              <a:rPr lang="el-GR" i="1" dirty="0" smtClean="0"/>
              <a:t> μαθητής μας  </a:t>
            </a:r>
            <a:r>
              <a:rPr lang="el-GR" i="1" dirty="0" err="1" smtClean="0"/>
              <a:t>εἰσάγεται</a:t>
            </a:r>
            <a:r>
              <a:rPr lang="el-GR" i="1" dirty="0" smtClean="0"/>
              <a:t> στο </a:t>
            </a:r>
            <a:r>
              <a:rPr lang="el-GR" i="1" dirty="0" err="1" smtClean="0"/>
              <a:t>Ἐθνικό</a:t>
            </a:r>
            <a:r>
              <a:rPr lang="el-GR" i="1" dirty="0" smtClean="0"/>
              <a:t>  Μετσόβιο </a:t>
            </a:r>
            <a:r>
              <a:rPr lang="el-GR" i="1" dirty="0" err="1" smtClean="0"/>
              <a:t>Πολυτεχνεῖο</a:t>
            </a:r>
            <a:r>
              <a:rPr lang="el-GR" i="1" dirty="0" smtClean="0"/>
              <a:t> </a:t>
            </a:r>
            <a:r>
              <a:rPr lang="el-GR" i="1" dirty="0" err="1" smtClean="0"/>
              <a:t>καί</a:t>
            </a:r>
            <a:r>
              <a:rPr lang="el-GR" i="1" dirty="0" smtClean="0"/>
              <a:t> </a:t>
            </a:r>
            <a:r>
              <a:rPr lang="el-GR" i="1" dirty="0" err="1" smtClean="0"/>
              <a:t>τρεῖς</a:t>
            </a:r>
            <a:r>
              <a:rPr lang="el-GR" i="1" dirty="0" smtClean="0"/>
              <a:t> </a:t>
            </a:r>
            <a:r>
              <a:rPr lang="el-GR" i="1" dirty="0" err="1" smtClean="0"/>
              <a:t>σέ</a:t>
            </a:r>
            <a:r>
              <a:rPr lang="el-GR" i="1" dirty="0" smtClean="0"/>
              <a:t>  ΤΕΙ </a:t>
            </a:r>
            <a:r>
              <a:rPr lang="el-GR" i="1" dirty="0" err="1" smtClean="0"/>
              <a:t>τῆς</a:t>
            </a:r>
            <a:r>
              <a:rPr lang="el-GR" i="1" dirty="0" smtClean="0"/>
              <a:t> </a:t>
            </a:r>
            <a:r>
              <a:rPr lang="el-GR" i="1" dirty="0" smtClean="0"/>
              <a:t>χώρας.</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Επιτυχίες μαθητών του ΕΚΚΝ Αυλώνα στις Πανελλαδικές εξετάσεις 2013</a:t>
            </a:r>
            <a:endParaRPr lang="el-GR" dirty="0"/>
          </a:p>
        </p:txBody>
      </p:sp>
      <p:sp>
        <p:nvSpPr>
          <p:cNvPr id="3" name="2 - Θέση περιεχομένου"/>
          <p:cNvSpPr>
            <a:spLocks noGrp="1"/>
          </p:cNvSpPr>
          <p:nvPr>
            <p:ph idx="1"/>
          </p:nvPr>
        </p:nvSpPr>
        <p:spPr/>
        <p:txBody>
          <a:bodyPr>
            <a:noAutofit/>
          </a:bodyPr>
          <a:lstStyle/>
          <a:p>
            <a:pPr>
              <a:buNone/>
            </a:pPr>
            <a:r>
              <a:rPr lang="el-GR" sz="2400" i="1" dirty="0" smtClean="0"/>
              <a:t>       </a:t>
            </a:r>
            <a:r>
              <a:rPr lang="el-GR" sz="2400" i="1" dirty="0" smtClean="0"/>
              <a:t>Ἡ </a:t>
            </a:r>
            <a:r>
              <a:rPr lang="el-GR" sz="2400" i="1" dirty="0" err="1" smtClean="0"/>
              <a:t>ἐπιτυχία</a:t>
            </a:r>
            <a:r>
              <a:rPr lang="el-GR" sz="2400" i="1" dirty="0" smtClean="0"/>
              <a:t> τους γίνεται </a:t>
            </a:r>
            <a:r>
              <a:rPr lang="el-GR" sz="2400" i="1" dirty="0" err="1" smtClean="0"/>
              <a:t>ἀκόμα</a:t>
            </a:r>
            <a:r>
              <a:rPr lang="el-GR" sz="2400" i="1" dirty="0" smtClean="0"/>
              <a:t> μεγαλύτερη λόγω </a:t>
            </a:r>
            <a:r>
              <a:rPr lang="el-GR" sz="2400" i="1" dirty="0" err="1" smtClean="0"/>
              <a:t>τῶν</a:t>
            </a:r>
            <a:r>
              <a:rPr lang="el-GR" sz="2400" i="1" dirty="0" smtClean="0"/>
              <a:t> δύσκολων </a:t>
            </a:r>
            <a:r>
              <a:rPr lang="el-GR" sz="2400" i="1" dirty="0" err="1" smtClean="0"/>
              <a:t>συνθηκῶν</a:t>
            </a:r>
            <a:r>
              <a:rPr lang="el-GR" sz="2400" i="1" dirty="0" smtClean="0"/>
              <a:t> διαβίωσής τους </a:t>
            </a:r>
            <a:r>
              <a:rPr lang="el-GR" sz="2400" i="1" dirty="0" err="1" smtClean="0"/>
              <a:t>σέ</a:t>
            </a:r>
            <a:r>
              <a:rPr lang="el-GR" sz="2400" i="1" dirty="0" smtClean="0"/>
              <a:t> </a:t>
            </a:r>
            <a:r>
              <a:rPr lang="el-GR" sz="2400" i="1" dirty="0" err="1" smtClean="0"/>
              <a:t>ἕνα</a:t>
            </a:r>
            <a:r>
              <a:rPr lang="el-GR" sz="2400" i="1" dirty="0" smtClean="0"/>
              <a:t> κατάστημα κράτησης, </a:t>
            </a:r>
            <a:r>
              <a:rPr lang="el-GR" sz="2400" i="1" dirty="0" err="1" smtClean="0"/>
              <a:t>ἀλλά</a:t>
            </a:r>
            <a:r>
              <a:rPr lang="el-GR" sz="2400" i="1" dirty="0" smtClean="0"/>
              <a:t> </a:t>
            </a:r>
            <a:r>
              <a:rPr lang="el-GR" sz="2400" i="1" dirty="0" err="1" smtClean="0"/>
              <a:t>καί</a:t>
            </a:r>
            <a:r>
              <a:rPr lang="el-GR" sz="2400" i="1" dirty="0" smtClean="0"/>
              <a:t> </a:t>
            </a:r>
            <a:r>
              <a:rPr lang="el-GR" sz="2400" i="1" dirty="0" err="1" smtClean="0"/>
              <a:t>λόγῳ</a:t>
            </a:r>
            <a:r>
              <a:rPr lang="el-GR" sz="2400" i="1" dirty="0" smtClean="0"/>
              <a:t> </a:t>
            </a:r>
            <a:r>
              <a:rPr lang="el-GR" sz="2400" i="1" dirty="0" err="1" smtClean="0"/>
              <a:t>τῶν</a:t>
            </a:r>
            <a:r>
              <a:rPr lang="el-GR" sz="2400" i="1" dirty="0" smtClean="0"/>
              <a:t> προβλημάτων πού </a:t>
            </a:r>
            <a:r>
              <a:rPr lang="el-GR" sz="2400" i="1" dirty="0" err="1" smtClean="0"/>
              <a:t>ἀντιμετώπισε</a:t>
            </a:r>
            <a:r>
              <a:rPr lang="el-GR" sz="2400" i="1" dirty="0" smtClean="0"/>
              <a:t>  </a:t>
            </a:r>
            <a:r>
              <a:rPr lang="el-GR" sz="2400" i="1" dirty="0" err="1" smtClean="0"/>
              <a:t>τό</a:t>
            </a:r>
            <a:r>
              <a:rPr lang="el-GR" sz="2400" i="1" dirty="0" smtClean="0"/>
              <a:t> </a:t>
            </a:r>
            <a:r>
              <a:rPr lang="el-GR" sz="2400" i="1" dirty="0" err="1" smtClean="0"/>
              <a:t>σχολεῖο</a:t>
            </a:r>
            <a:r>
              <a:rPr lang="el-GR" sz="2400" i="1" dirty="0" smtClean="0"/>
              <a:t> κατά </a:t>
            </a:r>
            <a:r>
              <a:rPr lang="el-GR" sz="2400" i="1" dirty="0" err="1" smtClean="0"/>
              <a:t>τή</a:t>
            </a:r>
            <a:r>
              <a:rPr lang="el-GR" sz="2400" i="1" dirty="0" smtClean="0"/>
              <a:t> διάρκεια </a:t>
            </a:r>
            <a:r>
              <a:rPr lang="el-GR" sz="2400" i="1" dirty="0" err="1" smtClean="0"/>
              <a:t>τοῦ</a:t>
            </a:r>
            <a:r>
              <a:rPr lang="el-GR" sz="2400" i="1" dirty="0" smtClean="0"/>
              <a:t> </a:t>
            </a:r>
            <a:r>
              <a:rPr lang="el-GR" sz="2400" i="1" dirty="0" err="1" smtClean="0"/>
              <a:t>σχολικοῦ</a:t>
            </a:r>
            <a:endParaRPr lang="el-GR" sz="2400" i="1" dirty="0" smtClean="0"/>
          </a:p>
          <a:p>
            <a:pPr>
              <a:buNone/>
            </a:pPr>
            <a:r>
              <a:rPr lang="el-GR" sz="2400" i="1" dirty="0" smtClean="0"/>
              <a:t>     </a:t>
            </a:r>
            <a:r>
              <a:rPr lang="el-GR" sz="2400" i="1" dirty="0" err="1" smtClean="0"/>
              <a:t>ἔτους</a:t>
            </a:r>
            <a:r>
              <a:rPr lang="el-GR" sz="2400" i="1" dirty="0" smtClean="0"/>
              <a:t> 2012-2013. Ὁ </a:t>
            </a:r>
            <a:r>
              <a:rPr lang="el-GR" sz="2400" i="1" dirty="0" smtClean="0"/>
              <a:t>Διευθυντής </a:t>
            </a:r>
            <a:r>
              <a:rPr lang="el-GR" sz="2400" i="1" dirty="0" err="1" smtClean="0"/>
              <a:t>τοῦ</a:t>
            </a:r>
            <a:r>
              <a:rPr lang="el-GR" sz="2400" i="1" dirty="0" smtClean="0"/>
              <a:t> 2ου Γυμνασίου </a:t>
            </a:r>
            <a:r>
              <a:rPr lang="el-GR" sz="2400" i="1" dirty="0" smtClean="0"/>
              <a:t>&amp; Λυκείου  </a:t>
            </a:r>
            <a:r>
              <a:rPr lang="el-GR" sz="2400" i="1" dirty="0" err="1" smtClean="0"/>
              <a:t>Αὐλώνα</a:t>
            </a:r>
            <a:r>
              <a:rPr lang="el-GR" sz="2400" i="1" dirty="0" smtClean="0"/>
              <a:t> Πέτρος Δαμιανός</a:t>
            </a:r>
          </a:p>
          <a:p>
            <a:pPr>
              <a:buNone/>
            </a:pPr>
            <a:r>
              <a:rPr lang="el-GR" sz="2400" i="1" dirty="0" smtClean="0"/>
              <a:t> </a:t>
            </a:r>
            <a:r>
              <a:rPr lang="el-GR" sz="2400" i="1" dirty="0" smtClean="0"/>
              <a:t>    Ὁ </a:t>
            </a:r>
            <a:r>
              <a:rPr lang="el-GR" sz="2400" i="1" dirty="0" smtClean="0"/>
              <a:t>Σύλλογός μας </a:t>
            </a:r>
            <a:r>
              <a:rPr lang="el-GR" sz="2400" i="1" dirty="0" err="1" smtClean="0"/>
              <a:t>εὔχεται</a:t>
            </a:r>
            <a:r>
              <a:rPr lang="el-GR" sz="2400" i="1" dirty="0" smtClean="0"/>
              <a:t> </a:t>
            </a:r>
            <a:r>
              <a:rPr lang="el-GR" sz="2400" i="1" dirty="0" err="1" smtClean="0"/>
              <a:t>στούς</a:t>
            </a:r>
            <a:r>
              <a:rPr lang="el-GR" sz="2400" i="1" dirty="0" smtClean="0"/>
              <a:t> φοιτητές </a:t>
            </a:r>
            <a:r>
              <a:rPr lang="el-GR" sz="2400" i="1" dirty="0" smtClean="0"/>
              <a:t> καλές </a:t>
            </a:r>
            <a:r>
              <a:rPr lang="el-GR" sz="2400" i="1" dirty="0" smtClean="0"/>
              <a:t>σπουδές </a:t>
            </a:r>
            <a:r>
              <a:rPr lang="el-GR" sz="2400" i="1" dirty="0" err="1" smtClean="0"/>
              <a:t>καί</a:t>
            </a:r>
            <a:r>
              <a:rPr lang="el-GR" sz="2400" i="1" dirty="0" smtClean="0"/>
              <a:t> κάθε </a:t>
            </a:r>
            <a:r>
              <a:rPr lang="el-GR" sz="2400" i="1" dirty="0" err="1" smtClean="0"/>
              <a:t>ἐπιτυχία</a:t>
            </a:r>
            <a:r>
              <a:rPr lang="el-GR" sz="2400" i="1" dirty="0" smtClean="0"/>
              <a:t>  </a:t>
            </a:r>
            <a:r>
              <a:rPr lang="el-GR" sz="2400" i="1" dirty="0" err="1" smtClean="0"/>
              <a:t>στή</a:t>
            </a:r>
            <a:r>
              <a:rPr lang="el-GR" sz="2400" i="1" dirty="0" smtClean="0"/>
              <a:t> </a:t>
            </a:r>
            <a:r>
              <a:rPr lang="el-GR" sz="2400" i="1" dirty="0" smtClean="0"/>
              <a:t>ζωή </a:t>
            </a:r>
            <a:r>
              <a:rPr lang="el-GR" sz="2400" i="1" dirty="0" smtClean="0"/>
              <a:t>τους. </a:t>
            </a:r>
            <a:r>
              <a:rPr lang="el-GR" sz="2400" i="1" dirty="0" smtClean="0"/>
              <a:t>Δεσμεύεται </a:t>
            </a:r>
            <a:r>
              <a:rPr lang="el-GR" sz="2400" i="1" dirty="0" err="1" smtClean="0"/>
              <a:t>δέ</a:t>
            </a:r>
            <a:r>
              <a:rPr lang="el-GR" sz="2400" i="1" dirty="0" smtClean="0"/>
              <a:t> </a:t>
            </a:r>
            <a:r>
              <a:rPr lang="el-GR" sz="2400" i="1" dirty="0" err="1" smtClean="0"/>
              <a:t>νά</a:t>
            </a:r>
            <a:r>
              <a:rPr lang="el-GR" sz="2400" i="1" dirty="0" smtClean="0"/>
              <a:t> </a:t>
            </a:r>
            <a:r>
              <a:rPr lang="el-GR" sz="2400" i="1" dirty="0" smtClean="0"/>
              <a:t> συνδράμει </a:t>
            </a:r>
            <a:r>
              <a:rPr lang="el-GR" sz="2400" i="1" dirty="0" err="1" smtClean="0"/>
              <a:t>οἰκονομικ</a:t>
            </a:r>
            <a:r>
              <a:rPr lang="el-GR" sz="2400" i="1" dirty="0" smtClean="0"/>
              <a:t>, </a:t>
            </a:r>
            <a:r>
              <a:rPr lang="el-GR" sz="2400" i="1" dirty="0" err="1" smtClean="0"/>
              <a:t>καθ’ὅλη</a:t>
            </a:r>
            <a:r>
              <a:rPr lang="el-GR" sz="2400" i="1" dirty="0" smtClean="0"/>
              <a:t> </a:t>
            </a:r>
            <a:r>
              <a:rPr lang="el-GR" sz="2400" i="1" dirty="0" err="1" smtClean="0"/>
              <a:t>τή</a:t>
            </a:r>
            <a:r>
              <a:rPr lang="el-GR" sz="2400" i="1" dirty="0" smtClean="0"/>
              <a:t> διάρκεια </a:t>
            </a:r>
            <a:r>
              <a:rPr lang="el-GR" sz="2400" i="1" dirty="0" err="1" smtClean="0"/>
              <a:t>τῶν</a:t>
            </a:r>
            <a:r>
              <a:rPr lang="el-GR" sz="2400" i="1" dirty="0" smtClean="0"/>
              <a:t> </a:t>
            </a:r>
            <a:r>
              <a:rPr lang="el-GR" sz="2400" i="1" dirty="0" err="1" smtClean="0"/>
              <a:t>σπουδῶν</a:t>
            </a:r>
            <a:r>
              <a:rPr lang="el-GR" sz="2400" i="1" dirty="0" smtClean="0"/>
              <a:t> τους, </a:t>
            </a:r>
            <a:r>
              <a:rPr lang="el-GR" sz="2400" i="1" dirty="0" err="1" smtClean="0"/>
              <a:t>ὅλους</a:t>
            </a:r>
            <a:r>
              <a:rPr lang="el-GR" sz="2400" i="1" dirty="0" smtClean="0"/>
              <a:t> τούς </a:t>
            </a:r>
            <a:r>
              <a:rPr lang="el-GR" sz="2400" i="1" dirty="0" err="1" smtClean="0"/>
              <a:t>ἐπιτυχόντες</a:t>
            </a:r>
            <a:r>
              <a:rPr lang="el-GR" sz="2400" i="1" dirty="0" smtClean="0"/>
              <a:t> </a:t>
            </a:r>
            <a:r>
              <a:rPr lang="el-GR" sz="2400" i="1" dirty="0" err="1" smtClean="0"/>
              <a:t>σέ</a:t>
            </a:r>
            <a:r>
              <a:rPr lang="el-GR" sz="2400" i="1" dirty="0" smtClean="0"/>
              <a:t> </a:t>
            </a:r>
            <a:r>
              <a:rPr lang="el-GR" sz="2400" i="1" dirty="0" smtClean="0"/>
              <a:t> ΑΕΙ και ΤΕΙ </a:t>
            </a:r>
            <a:r>
              <a:rPr lang="el-GR" sz="2400" i="1" dirty="0" err="1" smtClean="0"/>
              <a:t>ἀπό</a:t>
            </a:r>
            <a:r>
              <a:rPr lang="el-GR" sz="2400" i="1" dirty="0" smtClean="0"/>
              <a:t> </a:t>
            </a:r>
            <a:r>
              <a:rPr lang="el-GR" sz="2400" i="1" dirty="0" smtClean="0"/>
              <a:t>Λύκεια </a:t>
            </a:r>
            <a:r>
              <a:rPr lang="el-GR" sz="2400" i="1" dirty="0" err="1" smtClean="0"/>
              <a:t>Φυλακῶν</a:t>
            </a:r>
            <a:r>
              <a:rPr lang="el-GR" sz="2400" i="1" dirty="0" smtClean="0"/>
              <a:t> </a:t>
            </a:r>
            <a:r>
              <a:rPr lang="el-GR" sz="2400" i="1" dirty="0" err="1" smtClean="0"/>
              <a:t>Ἀνηλίκων</a:t>
            </a:r>
            <a:r>
              <a:rPr lang="el-GR" sz="2400" i="1" dirty="0" smtClean="0"/>
              <a:t>.</a:t>
            </a:r>
          </a:p>
          <a:p>
            <a:endParaRPr lang="el-G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1026" name="Picture 2" descr="G:\AYLO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864"/>
            <a:ext cx="9144000" cy="68677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5522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Μια μέρα πριν την επίσκεψή μας</a:t>
            </a:r>
            <a:endParaRPr lang="el-GR" dirty="0"/>
          </a:p>
        </p:txBody>
      </p:sp>
      <p:pic>
        <p:nvPicPr>
          <p:cNvPr id="4" name="3 - Θέση περιεχομένου" descr="Το έργο είμαστε εμείς s">
            <a:hlinkClick r:id="rId2" tgtFrame="_blank"/>
          </p:cNvPr>
          <p:cNvPicPr>
            <a:picLocks noGrp="1"/>
          </p:cNvPicPr>
          <p:nvPr>
            <p:ph idx="1"/>
          </p:nvPr>
        </p:nvPicPr>
        <p:blipFill>
          <a:blip r:embed="rId3" cstate="print"/>
          <a:srcRect/>
          <a:stretch>
            <a:fillRect/>
          </a:stretch>
        </p:blipFill>
        <p:spPr bwMode="auto">
          <a:xfrm>
            <a:off x="611560" y="1988840"/>
            <a:ext cx="8064896" cy="4032447"/>
          </a:xfrm>
          <a:prstGeom prst="rect">
            <a:avLst/>
          </a:prstGeom>
          <a:noFill/>
          <a:ln w="9525">
            <a:noFill/>
            <a:miter lim="800000"/>
            <a:headEnd/>
            <a:tailEnd/>
          </a:ln>
        </p:spPr>
      </p:pic>
      <p:sp>
        <p:nvSpPr>
          <p:cNvPr id="6" name="5 - Ορθογώνιο"/>
          <p:cNvSpPr/>
          <p:nvPr/>
        </p:nvSpPr>
        <p:spPr>
          <a:xfrm>
            <a:off x="1475656" y="2551836"/>
            <a:ext cx="6624736" cy="3785652"/>
          </a:xfrm>
          <a:prstGeom prst="rect">
            <a:avLst/>
          </a:prstGeom>
        </p:spPr>
        <p:txBody>
          <a:bodyPr wrap="square">
            <a:spAutoFit/>
          </a:bodyPr>
          <a:lstStyle/>
          <a:p>
            <a:r>
              <a:rPr lang="el-GR" sz="2400" dirty="0" smtClean="0">
                <a:solidFill>
                  <a:srgbClr val="FFFF00"/>
                </a:solidFill>
              </a:rPr>
              <a:t>Τη Δευτέρα 5 Μαΐου 2014, πραγματοποιήθηκε στο Γυμνάσιο- Λύκειο Ε.Κ.Κ.Ν.Α., η Δράση Κοινωνικής Γλυπτικής “</a:t>
            </a:r>
            <a:r>
              <a:rPr lang="el-GR" sz="2400" dirty="0" err="1" smtClean="0">
                <a:solidFill>
                  <a:srgbClr val="FFFF00"/>
                </a:solidFill>
              </a:rPr>
              <a:t>Beuys</a:t>
            </a:r>
            <a:r>
              <a:rPr lang="el-GR" sz="2400" dirty="0" smtClean="0">
                <a:solidFill>
                  <a:srgbClr val="FFFF00"/>
                </a:solidFill>
              </a:rPr>
              <a:t>” (</a:t>
            </a:r>
            <a:r>
              <a:rPr lang="el-GR" sz="2400" dirty="0" err="1" smtClean="0">
                <a:solidFill>
                  <a:srgbClr val="FFFF00"/>
                </a:solidFill>
              </a:rPr>
              <a:t>Μπόυς</a:t>
            </a:r>
            <a:r>
              <a:rPr lang="el-GR" sz="2400" dirty="0" smtClean="0">
                <a:solidFill>
                  <a:srgbClr val="FFFF00"/>
                </a:solidFill>
              </a:rPr>
              <a:t>), υπό την αιγίδα την Ανωτάτης Σχολής Καλών Τεχνών, βασισμένη στην έμπνευση του Καλλιτέχνη </a:t>
            </a:r>
            <a:r>
              <a:rPr lang="el-GR" sz="2400" b="1" dirty="0" smtClean="0">
                <a:solidFill>
                  <a:srgbClr val="FFFF00"/>
                </a:solidFill>
              </a:rPr>
              <a:t>κου Φώτη </a:t>
            </a:r>
            <a:r>
              <a:rPr lang="el-GR" sz="2400" b="1" dirty="0" err="1" smtClean="0">
                <a:solidFill>
                  <a:srgbClr val="FFFF00"/>
                </a:solidFill>
              </a:rPr>
              <a:t>Καραγεωργίου</a:t>
            </a:r>
            <a:r>
              <a:rPr lang="el-GR" sz="2400" b="1" dirty="0" smtClean="0">
                <a:solidFill>
                  <a:srgbClr val="FFFF00"/>
                </a:solidFill>
              </a:rPr>
              <a:t> </a:t>
            </a:r>
            <a:r>
              <a:rPr lang="el-GR" sz="2400" dirty="0" smtClean="0">
                <a:solidFill>
                  <a:srgbClr val="FFFF00"/>
                </a:solidFill>
              </a:rPr>
              <a:t>σε συνεργασία με το Δ/</a:t>
            </a:r>
            <a:r>
              <a:rPr lang="el-GR" sz="2400" dirty="0" err="1" smtClean="0">
                <a:solidFill>
                  <a:srgbClr val="FFFF00"/>
                </a:solidFill>
              </a:rPr>
              <a:t>ντη</a:t>
            </a:r>
            <a:r>
              <a:rPr lang="el-GR" sz="2400" dirty="0" smtClean="0">
                <a:solidFill>
                  <a:srgbClr val="FFFF00"/>
                </a:solidFill>
              </a:rPr>
              <a:t> του Γυμνασίου-Λυκείου Ε.Κ.Κ.Ν.Α. </a:t>
            </a:r>
            <a:r>
              <a:rPr lang="el-GR" sz="2400" b="1" dirty="0" err="1" smtClean="0">
                <a:solidFill>
                  <a:srgbClr val="FFFF00"/>
                </a:solidFill>
              </a:rPr>
              <a:t>κο</a:t>
            </a:r>
            <a:r>
              <a:rPr lang="el-GR" sz="2400" b="1" dirty="0" smtClean="0">
                <a:solidFill>
                  <a:srgbClr val="FFFF00"/>
                </a:solidFill>
              </a:rPr>
              <a:t> Πέτρο Δαμιανό</a:t>
            </a:r>
            <a:r>
              <a:rPr lang="el-GR" sz="2400" dirty="0" smtClean="0">
                <a:solidFill>
                  <a:srgbClr val="FFFF00"/>
                </a:solidFill>
              </a:rPr>
              <a:t> και με την έγκριση της Δ/</a:t>
            </a:r>
            <a:r>
              <a:rPr lang="el-GR" sz="2400" dirty="0" err="1" smtClean="0">
                <a:solidFill>
                  <a:srgbClr val="FFFF00"/>
                </a:solidFill>
              </a:rPr>
              <a:t>ντιας</a:t>
            </a:r>
            <a:r>
              <a:rPr lang="el-GR" sz="2400" dirty="0" smtClean="0">
                <a:solidFill>
                  <a:srgbClr val="FFFF00"/>
                </a:solidFill>
              </a:rPr>
              <a:t> του ΕΚΚΝ Αυλώνα, </a:t>
            </a:r>
            <a:r>
              <a:rPr lang="el-GR" sz="2400" b="1" dirty="0" err="1" smtClean="0">
                <a:solidFill>
                  <a:srgbClr val="FFFF00"/>
                </a:solidFill>
              </a:rPr>
              <a:t>κας</a:t>
            </a:r>
            <a:r>
              <a:rPr lang="el-GR" sz="2400" b="1" dirty="0" smtClean="0">
                <a:solidFill>
                  <a:srgbClr val="FFFF00"/>
                </a:solidFill>
              </a:rPr>
              <a:t> Μαρίνας </a:t>
            </a:r>
            <a:r>
              <a:rPr lang="el-GR" sz="2400" b="1" dirty="0" err="1" smtClean="0">
                <a:solidFill>
                  <a:srgbClr val="FFFF00"/>
                </a:solidFill>
              </a:rPr>
              <a:t>Μπούκη</a:t>
            </a:r>
            <a:r>
              <a:rPr lang="el-GR" sz="2400" dirty="0" smtClean="0">
                <a:solidFill>
                  <a:srgbClr val="FFFF00"/>
                </a:solidFill>
              </a:rPr>
              <a:t>.</a:t>
            </a:r>
          </a:p>
          <a:p>
            <a:endParaRPr lang="el-GR" sz="2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normAutofit/>
          </a:bodyPr>
          <a:lstStyle/>
          <a:p>
            <a:r>
              <a:rPr lang="el-GR" sz="3200" dirty="0" smtClean="0"/>
              <a:t>Μια μέρα πριν την επίσκεψή μας</a:t>
            </a:r>
            <a:endParaRPr lang="el-GR" sz="3200" dirty="0"/>
          </a:p>
        </p:txBody>
      </p:sp>
      <p:sp>
        <p:nvSpPr>
          <p:cNvPr id="3" name="2 - Θέση περιεχομένου"/>
          <p:cNvSpPr>
            <a:spLocks noGrp="1"/>
          </p:cNvSpPr>
          <p:nvPr>
            <p:ph idx="1"/>
          </p:nvPr>
        </p:nvSpPr>
        <p:spPr>
          <a:xfrm>
            <a:off x="457200" y="548680"/>
            <a:ext cx="8507288" cy="6309320"/>
          </a:xfrm>
        </p:spPr>
        <p:txBody>
          <a:bodyPr>
            <a:normAutofit/>
          </a:bodyPr>
          <a:lstStyle/>
          <a:p>
            <a:pPr>
              <a:buNone/>
            </a:pPr>
            <a:r>
              <a:rPr lang="el-GR" dirty="0" smtClean="0"/>
              <a:t>     </a:t>
            </a:r>
            <a:r>
              <a:rPr lang="el-GR" sz="2600" dirty="0" smtClean="0"/>
              <a:t>Φυτεύτηκαν </a:t>
            </a:r>
            <a:r>
              <a:rPr lang="el-GR" sz="2600" dirty="0" smtClean="0">
                <a:solidFill>
                  <a:srgbClr val="00B050"/>
                </a:solidFill>
              </a:rPr>
              <a:t>ελιές</a:t>
            </a:r>
            <a:r>
              <a:rPr lang="el-GR" sz="2600" dirty="0" smtClean="0"/>
              <a:t> σε </a:t>
            </a:r>
            <a:r>
              <a:rPr lang="el-GR" sz="2600" dirty="0" smtClean="0"/>
              <a:t>στρατιωτικά κράνη, που προσφέρθηκαν από το Υπουργείο Εθνικής Άμυνας στον καλλιτέχνη, προκειμένου στο μέλλον να φανούν οι συμβολισμοί που είχε στο μυαλό του ο καλλιτέχνης, όπως:</a:t>
            </a:r>
          </a:p>
          <a:p>
            <a:pPr lvl="0"/>
            <a:r>
              <a:rPr lang="el-GR" sz="2600" dirty="0" smtClean="0"/>
              <a:t>Αντίθεση ανάμεσα στην ειρήνη (ελιά) και στον πόλεμο (κράνος)</a:t>
            </a:r>
          </a:p>
          <a:p>
            <a:pPr lvl="0"/>
            <a:r>
              <a:rPr lang="el-GR" sz="2600" dirty="0" smtClean="0"/>
              <a:t>Αντίθεση ανάμεσα στην οργανική και την ανόργανη φύση</a:t>
            </a:r>
          </a:p>
          <a:p>
            <a:pPr lvl="0"/>
            <a:r>
              <a:rPr lang="el-GR" sz="2600" dirty="0" smtClean="0"/>
              <a:t>Οικολογική διάσταση του </a:t>
            </a:r>
            <a:r>
              <a:rPr lang="el-GR" sz="2600" dirty="0" smtClean="0"/>
              <a:t>έργου</a:t>
            </a:r>
          </a:p>
          <a:p>
            <a:pPr lvl="0">
              <a:buNone/>
            </a:pPr>
            <a:r>
              <a:rPr lang="el-GR" sz="2600" dirty="0" smtClean="0"/>
              <a:t> </a:t>
            </a:r>
            <a:r>
              <a:rPr lang="el-GR" sz="2600" dirty="0" smtClean="0"/>
              <a:t>    Δέκα μαθητές υιοθέτησαν από ένα δέντρο και </a:t>
            </a:r>
            <a:r>
              <a:rPr lang="el-GR" sz="2600" dirty="0" err="1" smtClean="0"/>
              <a:t>δεσμεύ</a:t>
            </a:r>
            <a:r>
              <a:rPr lang="el-GR" sz="2600" dirty="0" smtClean="0"/>
              <a:t>-</a:t>
            </a:r>
            <a:r>
              <a:rPr lang="el-GR" sz="2600" dirty="0" err="1" smtClean="0"/>
              <a:t>τηκαν</a:t>
            </a:r>
            <a:r>
              <a:rPr lang="el-GR" sz="2600" dirty="0" smtClean="0"/>
              <a:t>  να το φροντίζουν  όσο διαρκεί η παραμονή τους  στο ΕΚΚΝ. Σε κάθε δέντρο δόθηκε  το όνομα ενός μεγάλου καλλιτέχνη. Στη συνέχεια βγήκαν και έσπασαν το τσιμέντο σε  προεπιλεγμένα  μέρη.</a:t>
            </a:r>
          </a:p>
          <a:p>
            <a:pPr lvl="0">
              <a:buNone/>
            </a:pPr>
            <a:r>
              <a:rPr lang="el-GR" sz="2600" dirty="0" smtClean="0"/>
              <a:t> </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Γνώμες παιδιών που </a:t>
            </a:r>
            <a:r>
              <a:rPr lang="el-GR" sz="3600" dirty="0" smtClean="0"/>
              <a:t>συμμετείχαν</a:t>
            </a:r>
            <a:br>
              <a:rPr lang="el-GR" sz="3600" dirty="0" smtClean="0"/>
            </a:br>
            <a:r>
              <a:rPr lang="el-GR" sz="3600" dirty="0" smtClean="0"/>
              <a:t>(ενδεικτικά)</a:t>
            </a:r>
            <a:endParaRPr lang="el-GR" sz="3600" dirty="0"/>
          </a:p>
        </p:txBody>
      </p:sp>
      <p:sp>
        <p:nvSpPr>
          <p:cNvPr id="3" name="Θέση περιεχομένου 2"/>
          <p:cNvSpPr>
            <a:spLocks noGrp="1"/>
          </p:cNvSpPr>
          <p:nvPr>
            <p:ph idx="1"/>
          </p:nvPr>
        </p:nvSpPr>
        <p:spPr/>
        <p:txBody>
          <a:bodyPr>
            <a:normAutofit/>
          </a:bodyPr>
          <a:lstStyle/>
          <a:p>
            <a:pPr algn="ctr"/>
            <a:r>
              <a:rPr lang="el-GR" sz="2400" i="1" dirty="0" smtClean="0"/>
              <a:t>«Το θέαμα που αντικρίσαμε στους διαδρόμους , να βλέπει κανείς παιδιά 18,20,22 χρόνων να παραμένουν κλεισμένα εκεί , σε κάνει να αναρωτιέσαι εάν έπρεπε εν τέλει να τους αφαιρεθεί το δικαίωμα της ελευθερίας.»</a:t>
            </a:r>
          </a:p>
          <a:p>
            <a:pPr marL="0" indent="0" algn="ctr">
              <a:buNone/>
            </a:pPr>
            <a:r>
              <a:rPr lang="el-GR" sz="2400" dirty="0" smtClean="0"/>
              <a:t>Μαίρη </a:t>
            </a:r>
            <a:r>
              <a:rPr lang="el-GR" sz="2400" dirty="0" err="1" smtClean="0"/>
              <a:t>Ισμαιλάτι</a:t>
            </a:r>
            <a:endParaRPr lang="el-GR" sz="2400" dirty="0" smtClean="0"/>
          </a:p>
          <a:p>
            <a:pPr marL="0" indent="0" algn="ctr">
              <a:buNone/>
            </a:pPr>
            <a:endParaRPr lang="el-GR" sz="2400" i="1" dirty="0"/>
          </a:p>
          <a:p>
            <a:endParaRPr lang="el-GR" sz="2400" i="1" dirty="0" smtClean="0"/>
          </a:p>
          <a:p>
            <a:pPr algn="ctr"/>
            <a:r>
              <a:rPr lang="el-GR" sz="2400" i="1" dirty="0" smtClean="0"/>
              <a:t>«Το </a:t>
            </a:r>
            <a:r>
              <a:rPr lang="el-GR" sz="2400" i="1" dirty="0"/>
              <a:t>σχολείο </a:t>
            </a:r>
            <a:r>
              <a:rPr lang="el-GR" sz="2400" i="1" dirty="0" smtClean="0"/>
              <a:t>για αυτούς </a:t>
            </a:r>
            <a:r>
              <a:rPr lang="el-GR" sz="2400" i="1" dirty="0"/>
              <a:t>είναι μια </a:t>
            </a:r>
            <a:r>
              <a:rPr lang="el-GR" sz="2400" i="1" dirty="0" smtClean="0"/>
              <a:t>διέξοδος . Έπειτα </a:t>
            </a:r>
            <a:r>
              <a:rPr lang="el-GR" sz="2400" i="1" dirty="0"/>
              <a:t>μου έκανε καλή εντύπωση το </a:t>
            </a:r>
            <a:r>
              <a:rPr lang="el-GR" sz="2400" i="1" dirty="0" smtClean="0"/>
              <a:t>ότι </a:t>
            </a:r>
            <a:r>
              <a:rPr lang="el-GR" sz="2400" i="1" dirty="0"/>
              <a:t>ο διευθυντής ενδιαφέρεται πραγματικά για τους μαθητές και υπάρχει </a:t>
            </a:r>
            <a:r>
              <a:rPr lang="el-GR" sz="2400" i="1" dirty="0" smtClean="0"/>
              <a:t>αλληλοσεβασμός»</a:t>
            </a:r>
          </a:p>
          <a:p>
            <a:pPr marL="0" indent="0" algn="ctr">
              <a:buNone/>
            </a:pPr>
            <a:r>
              <a:rPr lang="el-GR" sz="2400" dirty="0" err="1" smtClean="0"/>
              <a:t>Μαριλένα</a:t>
            </a:r>
            <a:r>
              <a:rPr lang="el-GR" sz="2400" dirty="0" smtClean="0"/>
              <a:t> </a:t>
            </a:r>
            <a:r>
              <a:rPr lang="el-GR" sz="2400" dirty="0" err="1" smtClean="0"/>
              <a:t>Γιαλούρη</a:t>
            </a:r>
            <a:endParaRPr lang="el-GR" sz="2400" dirty="0"/>
          </a:p>
        </p:txBody>
      </p:sp>
    </p:spTree>
    <p:extLst>
      <p:ext uri="{BB962C8B-B14F-4D97-AF65-F5344CB8AC3E}">
        <p14:creationId xmlns:p14="http://schemas.microsoft.com/office/powerpoint/2010/main" xmlns="" val="178400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620688"/>
            <a:ext cx="8229600" cy="5472608"/>
          </a:xfrm>
        </p:spPr>
        <p:txBody>
          <a:bodyPr>
            <a:normAutofit fontScale="85000" lnSpcReduction="20000"/>
          </a:bodyPr>
          <a:lstStyle/>
          <a:p>
            <a:pPr marL="0" indent="0" algn="ctr">
              <a:buNone/>
            </a:pPr>
            <a:r>
              <a:rPr lang="el-GR" sz="2400" i="1" dirty="0" smtClean="0"/>
              <a:t>«Μετά από </a:t>
            </a:r>
            <a:r>
              <a:rPr lang="el-GR" sz="2400" i="1" dirty="0"/>
              <a:t>τη </a:t>
            </a:r>
            <a:r>
              <a:rPr lang="el-GR" sz="2400" i="1" dirty="0" smtClean="0"/>
              <a:t>συζήτηση </a:t>
            </a:r>
            <a:r>
              <a:rPr lang="el-GR" sz="2400" i="1" dirty="0"/>
              <a:t>που </a:t>
            </a:r>
            <a:r>
              <a:rPr lang="el-GR" sz="2400" i="1" dirty="0" smtClean="0"/>
              <a:t>είχαμε </a:t>
            </a:r>
            <a:r>
              <a:rPr lang="el-GR" sz="2400" i="1" dirty="0"/>
              <a:t>με τα </a:t>
            </a:r>
            <a:r>
              <a:rPr lang="el-GR" sz="2400" i="1" dirty="0" smtClean="0"/>
              <a:t>παιδιά αλλά </a:t>
            </a:r>
            <a:r>
              <a:rPr lang="el-GR" sz="2400" i="1" dirty="0"/>
              <a:t>και με το διευθυντή του </a:t>
            </a:r>
            <a:r>
              <a:rPr lang="el-GR" sz="2400" i="1" dirty="0" smtClean="0"/>
              <a:t>σχολείου </a:t>
            </a:r>
            <a:r>
              <a:rPr lang="el-GR" sz="2400" i="1" dirty="0" smtClean="0"/>
              <a:t>κ. Δαμιανό</a:t>
            </a:r>
            <a:r>
              <a:rPr lang="el-GR" sz="2400" i="1" dirty="0"/>
              <a:t>, αποκομίσαμε </a:t>
            </a:r>
            <a:r>
              <a:rPr lang="el-GR" sz="2400" i="1" dirty="0" smtClean="0"/>
              <a:t>πολλά πράγματα </a:t>
            </a:r>
            <a:r>
              <a:rPr lang="el-GR" sz="2400" i="1" dirty="0"/>
              <a:t>και φύγαμε </a:t>
            </a:r>
            <a:r>
              <a:rPr lang="el-GR" sz="2400" i="1" dirty="0" smtClean="0"/>
              <a:t>από εκεί </a:t>
            </a:r>
            <a:r>
              <a:rPr lang="el-GR" sz="2400" i="1" dirty="0"/>
              <a:t>γεμάτοι εμπειρίες και γνώσεις </a:t>
            </a:r>
            <a:r>
              <a:rPr lang="el-GR" sz="2400" i="1" dirty="0" smtClean="0"/>
              <a:t>γιατί τελικά </a:t>
            </a:r>
            <a:r>
              <a:rPr lang="el-GR" sz="2400" i="1" dirty="0"/>
              <a:t>η φυλακή </a:t>
            </a:r>
            <a:r>
              <a:rPr lang="el-GR" sz="2400" i="1" dirty="0" smtClean="0"/>
              <a:t>είναι ένα μεγάλο σχολείο</a:t>
            </a:r>
            <a:r>
              <a:rPr lang="el-GR" sz="2400" i="1" dirty="0"/>
              <a:t>, </a:t>
            </a:r>
            <a:r>
              <a:rPr lang="el-GR" sz="2400" i="1" dirty="0" smtClean="0"/>
              <a:t>από </a:t>
            </a:r>
            <a:r>
              <a:rPr lang="el-GR" sz="2400" i="1" dirty="0"/>
              <a:t>το </a:t>
            </a:r>
            <a:r>
              <a:rPr lang="el-GR" sz="2400" i="1" dirty="0" smtClean="0"/>
              <a:t>οποίο μπορείς </a:t>
            </a:r>
            <a:r>
              <a:rPr lang="el-GR" sz="2400" i="1" dirty="0"/>
              <a:t>να </a:t>
            </a:r>
            <a:r>
              <a:rPr lang="el-GR" sz="2400" i="1" dirty="0" smtClean="0"/>
              <a:t>μάθεις πολλά </a:t>
            </a:r>
            <a:r>
              <a:rPr lang="el-GR" sz="2400" i="1" dirty="0" smtClean="0"/>
              <a:t>.</a:t>
            </a:r>
            <a:r>
              <a:rPr lang="el-GR" sz="2400" dirty="0" smtClean="0"/>
              <a:t> </a:t>
            </a:r>
            <a:r>
              <a:rPr lang="el-GR" sz="2400" dirty="0" smtClean="0"/>
              <a:t>Ήταν </a:t>
            </a:r>
            <a:r>
              <a:rPr lang="el-GR" sz="2400" dirty="0" smtClean="0"/>
              <a:t>μια μοναδική εμπειρία που δε θα ξεχάσω </a:t>
            </a:r>
            <a:r>
              <a:rPr lang="el-GR" sz="2400" dirty="0" smtClean="0"/>
              <a:t>ποτέ </a:t>
            </a:r>
            <a:r>
              <a:rPr lang="el-GR" sz="2400" dirty="0" smtClean="0"/>
              <a:t>και </a:t>
            </a:r>
            <a:r>
              <a:rPr lang="el-GR" sz="2400" dirty="0" smtClean="0"/>
              <a:t>έμαθα </a:t>
            </a:r>
            <a:r>
              <a:rPr lang="el-GR" sz="2400" dirty="0" smtClean="0"/>
              <a:t>να εκτιμώ </a:t>
            </a:r>
            <a:r>
              <a:rPr lang="el-GR" sz="2400" dirty="0" smtClean="0"/>
              <a:t>ακόμα περισσότερο </a:t>
            </a:r>
            <a:r>
              <a:rPr lang="el-GR" sz="2400" dirty="0" smtClean="0"/>
              <a:t>την </a:t>
            </a:r>
            <a:r>
              <a:rPr lang="el-GR" sz="2400" dirty="0" smtClean="0"/>
              <a:t>οικογένεια </a:t>
            </a:r>
            <a:r>
              <a:rPr lang="el-GR" sz="2400" dirty="0" smtClean="0"/>
              <a:t>μου </a:t>
            </a:r>
            <a:r>
              <a:rPr lang="el-GR" sz="2400" dirty="0" smtClean="0"/>
              <a:t>άλλα </a:t>
            </a:r>
            <a:r>
              <a:rPr lang="el-GR" sz="2400" dirty="0" smtClean="0"/>
              <a:t>και την ελευθερία που </a:t>
            </a:r>
            <a:r>
              <a:rPr lang="el-GR" sz="2400" dirty="0" smtClean="0"/>
              <a:t>έχω </a:t>
            </a:r>
            <a:r>
              <a:rPr lang="el-GR" sz="2400" dirty="0" smtClean="0"/>
              <a:t>και να </a:t>
            </a:r>
            <a:r>
              <a:rPr lang="el-GR" sz="2400" dirty="0" smtClean="0"/>
              <a:t>βλέπω </a:t>
            </a:r>
            <a:r>
              <a:rPr lang="el-GR" sz="2400" dirty="0" smtClean="0"/>
              <a:t>τα </a:t>
            </a:r>
            <a:r>
              <a:rPr lang="el-GR" sz="2400" dirty="0" smtClean="0"/>
              <a:t>πράγματα </a:t>
            </a:r>
            <a:r>
              <a:rPr lang="el-GR" sz="2400" dirty="0" smtClean="0"/>
              <a:t>με </a:t>
            </a:r>
            <a:r>
              <a:rPr lang="el-GR" sz="2400" dirty="0" smtClean="0"/>
              <a:t>άλλο </a:t>
            </a:r>
            <a:r>
              <a:rPr lang="el-GR" sz="2400" dirty="0" smtClean="0"/>
              <a:t>μάτι. </a:t>
            </a:r>
            <a:r>
              <a:rPr lang="el-GR" sz="2400" i="1" dirty="0" smtClean="0"/>
              <a:t> Έ</a:t>
            </a:r>
            <a:r>
              <a:rPr lang="el-GR" sz="2400" i="1" dirty="0" smtClean="0"/>
              <a:t>να μεγάλο ευχαριστώ </a:t>
            </a:r>
            <a:r>
              <a:rPr lang="el-GR" sz="2400" i="1" dirty="0" smtClean="0"/>
              <a:t>στους </a:t>
            </a:r>
            <a:r>
              <a:rPr lang="el-GR" sz="2400" i="1" dirty="0" smtClean="0"/>
              <a:t>καθηγητές </a:t>
            </a:r>
            <a:r>
              <a:rPr lang="el-GR" sz="2400" i="1" dirty="0" smtClean="0"/>
              <a:t>μου, </a:t>
            </a:r>
            <a:r>
              <a:rPr lang="el-GR" sz="2400" i="1" dirty="0" smtClean="0"/>
              <a:t>κ. Σίνη ως </a:t>
            </a:r>
            <a:r>
              <a:rPr lang="el-GR" sz="2400" i="1" dirty="0" smtClean="0"/>
              <a:t>υπεύθυνη του προγράμματος και τον </a:t>
            </a:r>
            <a:r>
              <a:rPr lang="el-GR" sz="2400" i="1" dirty="0" smtClean="0"/>
              <a:t>κ. </a:t>
            </a:r>
            <a:r>
              <a:rPr lang="el-GR" sz="2400" i="1" dirty="0" err="1" smtClean="0"/>
              <a:t>Ζησάκη</a:t>
            </a:r>
            <a:r>
              <a:rPr lang="el-GR" sz="2400" i="1" dirty="0" smtClean="0"/>
              <a:t> ως συνοδό καθηγητή </a:t>
            </a:r>
            <a:r>
              <a:rPr lang="el-GR" sz="2400" i="1" dirty="0" smtClean="0"/>
              <a:t>αλλά </a:t>
            </a:r>
            <a:r>
              <a:rPr lang="el-GR" sz="2400" i="1" dirty="0" smtClean="0"/>
              <a:t>και </a:t>
            </a:r>
            <a:r>
              <a:rPr lang="el-GR" sz="2400" i="1" dirty="0" smtClean="0"/>
              <a:t>ένα ακόμα </a:t>
            </a:r>
            <a:r>
              <a:rPr lang="el-GR" sz="2400" i="1" dirty="0" smtClean="0"/>
              <a:t>μεγαλύτερο στους </a:t>
            </a:r>
            <a:r>
              <a:rPr lang="el-GR" sz="2400" i="1" dirty="0" smtClean="0"/>
              <a:t>καθηγητές </a:t>
            </a:r>
            <a:r>
              <a:rPr lang="el-GR" sz="2400" i="1" dirty="0" smtClean="0"/>
              <a:t>των </a:t>
            </a:r>
            <a:r>
              <a:rPr lang="el-GR" sz="2400" i="1" dirty="0" smtClean="0"/>
              <a:t>φυλακών» </a:t>
            </a:r>
          </a:p>
          <a:p>
            <a:pPr marL="0" indent="0" algn="ctr">
              <a:buNone/>
            </a:pPr>
            <a:r>
              <a:rPr lang="el-GR" sz="2400" i="1" dirty="0" smtClean="0"/>
              <a:t> </a:t>
            </a:r>
            <a:r>
              <a:rPr lang="el-GR" sz="2400" dirty="0" smtClean="0"/>
              <a:t>Φ</a:t>
            </a:r>
            <a:r>
              <a:rPr lang="el-GR" sz="2400" dirty="0" smtClean="0"/>
              <a:t>άνης </a:t>
            </a:r>
            <a:r>
              <a:rPr lang="el-GR" sz="2400" dirty="0" err="1" smtClean="0"/>
              <a:t>Πέγκας</a:t>
            </a:r>
            <a:endParaRPr lang="el-GR" sz="2400" dirty="0" smtClean="0"/>
          </a:p>
          <a:p>
            <a:pPr marL="0" indent="0">
              <a:buNone/>
            </a:pPr>
            <a:endParaRPr lang="el-GR" sz="2400" i="1" dirty="0"/>
          </a:p>
          <a:p>
            <a:pPr marL="0" indent="0">
              <a:buNone/>
            </a:pPr>
            <a:r>
              <a:rPr lang="el-GR" sz="2400" i="1" dirty="0" smtClean="0"/>
              <a:t>«</a:t>
            </a:r>
            <a:r>
              <a:rPr lang="el-GR" sz="2400" i="1" dirty="0" smtClean="0"/>
              <a:t>Η επίσκεψη μας στις </a:t>
            </a:r>
            <a:r>
              <a:rPr lang="el-GR" sz="2400" i="1" dirty="0" smtClean="0"/>
              <a:t>φυλακές </a:t>
            </a:r>
            <a:r>
              <a:rPr lang="el-GR" sz="2400" i="1" dirty="0" smtClean="0"/>
              <a:t>ανηλίκων "Αυλώνα" ήταν  μια φανταστική </a:t>
            </a:r>
            <a:r>
              <a:rPr lang="el-GR" sz="2400" i="1" dirty="0" smtClean="0"/>
              <a:t>εμπειρία </a:t>
            </a:r>
            <a:r>
              <a:rPr lang="el-GR" sz="2400" i="1" dirty="0" smtClean="0"/>
              <a:t>που θα </a:t>
            </a:r>
            <a:r>
              <a:rPr lang="el-GR" sz="2400" i="1" dirty="0" smtClean="0"/>
              <a:t>χαραχτεί </a:t>
            </a:r>
            <a:r>
              <a:rPr lang="el-GR" sz="2400" i="1" dirty="0" smtClean="0"/>
              <a:t>στην </a:t>
            </a:r>
            <a:r>
              <a:rPr lang="el-GR" sz="2400" i="1" dirty="0" smtClean="0"/>
              <a:t>μνήμη </a:t>
            </a:r>
            <a:r>
              <a:rPr lang="el-GR" sz="2400" i="1" dirty="0" smtClean="0"/>
              <a:t>μου</a:t>
            </a:r>
            <a:r>
              <a:rPr lang="el-GR" sz="2400" b="1" i="1" dirty="0" smtClean="0"/>
              <a:t>. </a:t>
            </a:r>
            <a:r>
              <a:rPr lang="el-GR" sz="2400" i="1" dirty="0" smtClean="0"/>
              <a:t>Αρχικά </a:t>
            </a:r>
            <a:r>
              <a:rPr lang="el-GR" sz="2400" i="1" dirty="0"/>
              <a:t>χαίρομαι που είχα την ευκαιρία να συζητήσω με τα παιδιά και πιστεύω πως θα είναι καλό να έχουμε </a:t>
            </a:r>
            <a:r>
              <a:rPr lang="el-GR" sz="2400" i="1" dirty="0" smtClean="0"/>
              <a:t>υπόψη </a:t>
            </a:r>
            <a:r>
              <a:rPr lang="el-GR" sz="2400" i="1" dirty="0"/>
              <a:t>μας πως δεν είναι δύσκολο να φτάσει κάνεις σε εκείνο το σημείο</a:t>
            </a:r>
            <a:r>
              <a:rPr lang="el-GR" sz="2400" i="1" dirty="0" smtClean="0"/>
              <a:t>. Άλλωστε </a:t>
            </a:r>
            <a:r>
              <a:rPr lang="el-GR" sz="2400" i="1" dirty="0"/>
              <a:t>δεν είμαστε εδώ για να τους </a:t>
            </a:r>
            <a:r>
              <a:rPr lang="el-GR" sz="2400" i="1" dirty="0" smtClean="0"/>
              <a:t>κρίνουμε, καθώς δε </a:t>
            </a:r>
            <a:r>
              <a:rPr lang="el-GR" sz="2400" i="1" dirty="0"/>
              <a:t>γνωρίζουμε το </a:t>
            </a:r>
            <a:r>
              <a:rPr lang="el-GR" sz="2400" i="1" dirty="0" smtClean="0"/>
              <a:t>παρελθόν </a:t>
            </a:r>
            <a:r>
              <a:rPr lang="el-GR" sz="2400" i="1" dirty="0"/>
              <a:t>τους </a:t>
            </a:r>
            <a:r>
              <a:rPr lang="el-GR" sz="2400" i="1" dirty="0" smtClean="0"/>
              <a:t>ούτε </a:t>
            </a:r>
            <a:r>
              <a:rPr lang="el-GR" sz="2400" i="1" dirty="0"/>
              <a:t>τα βαθύτερα αίτια των πράξεων </a:t>
            </a:r>
            <a:r>
              <a:rPr lang="el-GR" sz="2400" i="1" dirty="0" smtClean="0"/>
              <a:t>τους. </a:t>
            </a:r>
            <a:r>
              <a:rPr lang="el-GR" sz="2400" i="1" dirty="0" smtClean="0"/>
              <a:t>Το </a:t>
            </a:r>
            <a:r>
              <a:rPr lang="el-GR" sz="2400" i="1" dirty="0"/>
              <a:t>μόνο που μπορώ να πω με βεβαιότητα είναι πως ο άνθρωπος είναι οι επιλογές και οι επιλογές μας πάντα θα έχουν κάποιες </a:t>
            </a:r>
            <a:r>
              <a:rPr lang="el-GR" sz="2400" i="1" dirty="0" smtClean="0"/>
              <a:t>συνέπειες»  </a:t>
            </a:r>
          </a:p>
          <a:p>
            <a:pPr marL="0" indent="0">
              <a:buNone/>
            </a:pPr>
            <a:r>
              <a:rPr lang="el-GR" sz="2400" i="1" dirty="0" smtClean="0"/>
              <a:t> </a:t>
            </a:r>
            <a:r>
              <a:rPr lang="el-GR" sz="2400" i="1" dirty="0" smtClean="0"/>
              <a:t>                                                  </a:t>
            </a:r>
            <a:r>
              <a:rPr lang="el-GR" sz="2400" dirty="0" smtClean="0"/>
              <a:t>Βαρβάρα </a:t>
            </a:r>
            <a:r>
              <a:rPr lang="el-GR" sz="2400" dirty="0" err="1" smtClean="0"/>
              <a:t>Τσότσου</a:t>
            </a:r>
            <a:endParaRPr lang="el-GR" sz="2400" dirty="0"/>
          </a:p>
        </p:txBody>
      </p:sp>
    </p:spTree>
    <p:extLst>
      <p:ext uri="{BB962C8B-B14F-4D97-AF65-F5344CB8AC3E}">
        <p14:creationId xmlns:p14="http://schemas.microsoft.com/office/powerpoint/2010/main" xmlns="" val="1043161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2"/>
            <a:ext cx="8229600" cy="5472608"/>
          </a:xfrm>
        </p:spPr>
        <p:txBody>
          <a:bodyPr>
            <a:normAutofit/>
          </a:bodyPr>
          <a:lstStyle/>
          <a:p>
            <a:pPr marL="0" indent="0" algn="ctr">
              <a:buNone/>
            </a:pPr>
            <a:r>
              <a:rPr lang="el-GR" sz="2400" i="1" dirty="0" smtClean="0"/>
              <a:t>«Τα </a:t>
            </a:r>
            <a:r>
              <a:rPr lang="el-GR" sz="2400" i="1" dirty="0"/>
              <a:t>παιδιά ήταν χαρούμενα που πήγαμε να τα επισκεφτούμε και καθίσαμε και συζητήσαμε μαζί τους και παρατηρήσαμε ότι τελικά </a:t>
            </a:r>
            <a:r>
              <a:rPr lang="el-GR" sz="2400" i="1" dirty="0" smtClean="0"/>
              <a:t>δε </a:t>
            </a:r>
            <a:r>
              <a:rPr lang="el-GR" sz="2400" i="1" dirty="0"/>
              <a:t>διαφέρουν και σε πολλά από </a:t>
            </a:r>
            <a:r>
              <a:rPr lang="el-GR" sz="2400" i="1" dirty="0" smtClean="0"/>
              <a:t>εμάς. Αυτό </a:t>
            </a:r>
            <a:r>
              <a:rPr lang="el-GR" sz="2400" i="1" dirty="0"/>
              <a:t>που μας είπαν και τουλάχιστον εμένα με συνεπήρε "θα 'θελα και εγώ να είμαι ελεύθερος και να μπορώ να πάω σε ένα ωραίο μέρος να κάτσω με τους φίλους </a:t>
            </a:r>
            <a:r>
              <a:rPr lang="el-GR" sz="2400" i="1" dirty="0" smtClean="0"/>
              <a:t>μου« .»</a:t>
            </a:r>
          </a:p>
          <a:p>
            <a:pPr marL="0" indent="0" algn="ctr">
              <a:buNone/>
            </a:pPr>
            <a:r>
              <a:rPr lang="el-GR" sz="2400" dirty="0" smtClean="0"/>
              <a:t>Ξανθή Κούτρα</a:t>
            </a:r>
          </a:p>
          <a:p>
            <a:pPr marL="0" indent="0" algn="ctr">
              <a:buNone/>
            </a:pPr>
            <a:endParaRPr lang="el-GR" sz="2400" i="1" dirty="0"/>
          </a:p>
        </p:txBody>
      </p:sp>
    </p:spTree>
    <p:extLst>
      <p:ext uri="{BB962C8B-B14F-4D97-AF65-F5344CB8AC3E}">
        <p14:creationId xmlns:p14="http://schemas.microsoft.com/office/powerpoint/2010/main" xmlns="" val="2060365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476672"/>
            <a:ext cx="8179716" cy="6048672"/>
          </a:xfrm>
        </p:spPr>
      </p:pic>
      <p:sp>
        <p:nvSpPr>
          <p:cNvPr id="3" name="2 - TextBox"/>
          <p:cNvSpPr txBox="1"/>
          <p:nvPr/>
        </p:nvSpPr>
        <p:spPr>
          <a:xfrm>
            <a:off x="1763688" y="908720"/>
            <a:ext cx="7380312" cy="523220"/>
          </a:xfrm>
          <a:prstGeom prst="rect">
            <a:avLst/>
          </a:prstGeom>
          <a:noFill/>
        </p:spPr>
        <p:txBody>
          <a:bodyPr wrap="square" rtlCol="0">
            <a:spAutoFit/>
          </a:bodyPr>
          <a:lstStyle/>
          <a:p>
            <a:r>
              <a:rPr lang="el-GR" sz="2800" dirty="0" smtClean="0">
                <a:solidFill>
                  <a:srgbClr val="C00000"/>
                </a:solidFill>
              </a:rPr>
              <a:t>Φωτογραφίες  από την επίσκεψή μας</a:t>
            </a:r>
            <a:endParaRPr lang="el-GR" sz="2800" dirty="0">
              <a:solidFill>
                <a:srgbClr val="C00000"/>
              </a:solidFill>
            </a:endParaRPr>
          </a:p>
        </p:txBody>
      </p:sp>
    </p:spTree>
    <p:extLst>
      <p:ext uri="{BB962C8B-B14F-4D97-AF65-F5344CB8AC3E}">
        <p14:creationId xmlns:p14="http://schemas.microsoft.com/office/powerpoint/2010/main" xmlns="" val="2783117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476672"/>
            <a:ext cx="8548878" cy="5901027"/>
          </a:xfrm>
        </p:spPr>
      </p:pic>
      <p:sp>
        <p:nvSpPr>
          <p:cNvPr id="5" name="4 - TextBox"/>
          <p:cNvSpPr txBox="1"/>
          <p:nvPr/>
        </p:nvSpPr>
        <p:spPr>
          <a:xfrm>
            <a:off x="1403648" y="620688"/>
            <a:ext cx="6336704" cy="523220"/>
          </a:xfrm>
          <a:prstGeom prst="rect">
            <a:avLst/>
          </a:prstGeom>
          <a:noFill/>
        </p:spPr>
        <p:txBody>
          <a:bodyPr wrap="square" rtlCol="0">
            <a:spAutoFit/>
          </a:bodyPr>
          <a:lstStyle/>
          <a:p>
            <a:r>
              <a:rPr lang="el-GR" dirty="0" smtClean="0">
                <a:solidFill>
                  <a:srgbClr val="C00000"/>
                </a:solidFill>
              </a:rPr>
              <a:t>             </a:t>
            </a:r>
            <a:r>
              <a:rPr lang="el-GR" sz="2800" dirty="0" smtClean="0">
                <a:solidFill>
                  <a:srgbClr val="C00000"/>
                </a:solidFill>
              </a:rPr>
              <a:t>Φωτογραφίες  </a:t>
            </a:r>
            <a:r>
              <a:rPr lang="el-GR" sz="2800" dirty="0" smtClean="0">
                <a:solidFill>
                  <a:srgbClr val="C00000"/>
                </a:solidFill>
              </a:rPr>
              <a:t>από την επίσκεψή μας</a:t>
            </a:r>
            <a:endParaRPr lang="el-GR" sz="2800" dirty="0">
              <a:solidFill>
                <a:srgbClr val="C00000"/>
              </a:solidFill>
            </a:endParaRPr>
          </a:p>
        </p:txBody>
      </p:sp>
    </p:spTree>
    <p:extLst>
      <p:ext uri="{BB962C8B-B14F-4D97-AF65-F5344CB8AC3E}">
        <p14:creationId xmlns:p14="http://schemas.microsoft.com/office/powerpoint/2010/main" xmlns="" val="2550462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672"/>
            <a:ext cx="8229600" cy="5472608"/>
          </a:xfrm>
        </p:spPr>
        <p:txBody>
          <a:bodyPr>
            <a:normAutofit/>
          </a:bodyPr>
          <a:lstStyle/>
          <a:p>
            <a:pPr>
              <a:buNone/>
            </a:pPr>
            <a:r>
              <a:rPr lang="el-GR" sz="2400" b="1" dirty="0" smtClean="0"/>
              <a:t>      </a:t>
            </a:r>
            <a:r>
              <a:rPr lang="el-GR" sz="2400" b="1" i="1" dirty="0" smtClean="0"/>
              <a:t>Ευχαριστήριο </a:t>
            </a:r>
            <a:r>
              <a:rPr lang="el-GR" sz="2400" b="1" i="1" dirty="0" smtClean="0"/>
              <a:t>σε χορηγούς</a:t>
            </a:r>
            <a:endParaRPr lang="el-GR" sz="2400" i="1" dirty="0" smtClean="0"/>
          </a:p>
          <a:p>
            <a:pPr>
              <a:buNone/>
            </a:pPr>
            <a:r>
              <a:rPr lang="el-GR" sz="2400" i="1" dirty="0" smtClean="0"/>
              <a:t>     Ευχαριστούμε </a:t>
            </a:r>
            <a:r>
              <a:rPr lang="el-GR" sz="2400" i="1" dirty="0" smtClean="0"/>
              <a:t>το </a:t>
            </a:r>
            <a:r>
              <a:rPr lang="el-GR" sz="2400" b="1" i="1" dirty="0" smtClean="0"/>
              <a:t>1</a:t>
            </a:r>
            <a:r>
              <a:rPr lang="el-GR" sz="2400" b="1" i="1" baseline="30000" dirty="0" smtClean="0"/>
              <a:t>o</a:t>
            </a:r>
            <a:r>
              <a:rPr lang="el-GR" sz="2400" i="1" dirty="0" smtClean="0"/>
              <a:t> &amp; </a:t>
            </a:r>
            <a:r>
              <a:rPr lang="el-GR" sz="2400" b="1" i="1" dirty="0" smtClean="0"/>
              <a:t>2</a:t>
            </a:r>
            <a:r>
              <a:rPr lang="el-GR" sz="2400" b="1" i="1" baseline="30000" dirty="0" smtClean="0"/>
              <a:t>o</a:t>
            </a:r>
            <a:r>
              <a:rPr lang="el-GR" sz="2400" i="1" dirty="0" smtClean="0"/>
              <a:t> </a:t>
            </a:r>
            <a:r>
              <a:rPr lang="el-GR" sz="2400" b="1" i="1" dirty="0" smtClean="0"/>
              <a:t>ΓΕΛ Π. ΦΑΛΗΡΟΥ</a:t>
            </a:r>
            <a:r>
              <a:rPr lang="el-GR" sz="2400" i="1" dirty="0" smtClean="0"/>
              <a:t> και το </a:t>
            </a:r>
            <a:r>
              <a:rPr lang="el-GR" sz="2400" b="1" i="1" dirty="0" smtClean="0"/>
              <a:t>Γ΄ Λύκειο </a:t>
            </a:r>
            <a:r>
              <a:rPr lang="el-GR" sz="2400" b="1" i="1" dirty="0" err="1" smtClean="0"/>
              <a:t>Μελισσίων</a:t>
            </a:r>
            <a:r>
              <a:rPr lang="el-GR" sz="2400" i="1" dirty="0" smtClean="0"/>
              <a:t> για την προσφορά τους σε είδη ατομικής υγιεινής - ρουχισμού στου ανήλικους νεαρούς κρατουμένους μας βελτιώνοντας τις συνθήκες κράτησής </a:t>
            </a:r>
            <a:r>
              <a:rPr lang="el-GR" sz="2400" i="1" dirty="0" smtClean="0"/>
              <a:t>τους.</a:t>
            </a:r>
          </a:p>
          <a:p>
            <a:pPr>
              <a:buNone/>
            </a:pPr>
            <a:r>
              <a:rPr lang="el-GR" sz="2400" i="1" dirty="0" smtClean="0"/>
              <a:t> </a:t>
            </a:r>
            <a:r>
              <a:rPr lang="el-GR" sz="2400" i="1" dirty="0" smtClean="0"/>
              <a:t>    Εκ </a:t>
            </a:r>
            <a:r>
              <a:rPr lang="el-GR" sz="2400" i="1" dirty="0" smtClean="0"/>
              <a:t>της </a:t>
            </a:r>
            <a:r>
              <a:rPr lang="el-GR" sz="2400" i="1" dirty="0" smtClean="0"/>
              <a:t>Διευθύνσεως</a:t>
            </a:r>
          </a:p>
          <a:p>
            <a:pPr>
              <a:buNone/>
            </a:pPr>
            <a:endParaRPr lang="el-GR" sz="2400" i="1" dirty="0" smtClean="0"/>
          </a:p>
          <a:p>
            <a:pPr>
              <a:buNone/>
            </a:pPr>
            <a:r>
              <a:rPr lang="el-GR" sz="2400" i="1" dirty="0" smtClean="0"/>
              <a:t>    </a:t>
            </a:r>
          </a:p>
          <a:p>
            <a:pPr>
              <a:buNone/>
            </a:pPr>
            <a:endParaRPr lang="el-GR" sz="2400" i="1" dirty="0" smtClean="0"/>
          </a:p>
          <a:p>
            <a:pPr>
              <a:buNone/>
            </a:pPr>
            <a:endParaRPr lang="el-GR" sz="2400" i="1" dirty="0" smtClean="0"/>
          </a:p>
          <a:p>
            <a:pPr>
              <a:buNone/>
            </a:pPr>
            <a:r>
              <a:rPr lang="el-GR" sz="2400" i="1" dirty="0" smtClean="0"/>
              <a:t> </a:t>
            </a:r>
            <a:r>
              <a:rPr lang="el-GR" sz="2400" i="1" dirty="0" smtClean="0"/>
              <a:t>                             </a:t>
            </a:r>
            <a:r>
              <a:rPr lang="el-GR" dirty="0" smtClean="0"/>
              <a:t>Εμείς  σας ευχαριστούμε</a:t>
            </a:r>
            <a:endParaRPr lang="el-GR" dirty="0" smtClean="0"/>
          </a:p>
          <a:p>
            <a:pPr marL="0" indent="0" algn="ctr">
              <a:buNone/>
            </a:pPr>
            <a:endParaRPr lang="el-GR" sz="2400" dirty="0" smtClean="0"/>
          </a:p>
          <a:p>
            <a:pPr marL="0" indent="0" algn="ctr">
              <a:buNone/>
            </a:pPr>
            <a:endParaRPr lang="el-GR" sz="2400" i="1" dirty="0"/>
          </a:p>
        </p:txBody>
      </p:sp>
    </p:spTree>
    <p:extLst>
      <p:ext uri="{BB962C8B-B14F-4D97-AF65-F5344CB8AC3E}">
        <p14:creationId xmlns:p14="http://schemas.microsoft.com/office/powerpoint/2010/main" xmlns="" val="2060365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4226636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980728"/>
            <a:ext cx="7128791" cy="5130569"/>
          </a:xfrm>
        </p:spPr>
      </p:pic>
      <p:sp>
        <p:nvSpPr>
          <p:cNvPr id="3" name="2 - TextBox"/>
          <p:cNvSpPr txBox="1"/>
          <p:nvPr/>
        </p:nvSpPr>
        <p:spPr>
          <a:xfrm>
            <a:off x="1691680" y="1628800"/>
            <a:ext cx="5904656" cy="1569660"/>
          </a:xfrm>
          <a:prstGeom prst="rect">
            <a:avLst/>
          </a:prstGeom>
          <a:noFill/>
        </p:spPr>
        <p:txBody>
          <a:bodyPr wrap="square" rtlCol="0">
            <a:spAutoFit/>
          </a:bodyPr>
          <a:lstStyle/>
          <a:p>
            <a:r>
              <a:rPr lang="el-GR" sz="2400" dirty="0" smtClean="0">
                <a:solidFill>
                  <a:schemeClr val="accent6">
                    <a:lumMod val="50000"/>
                  </a:schemeClr>
                </a:solidFill>
              </a:rPr>
              <a:t>Τα χελιδόνια αρνούνται να στερηθούν  την ελευθερία τους και  να μείνουν στις φωλιές που φτιάχνουν για αυτά οι  νέοι του ΕΚΚΝ Αυλώνα</a:t>
            </a:r>
            <a:endParaRPr lang="el-GR" sz="2400" dirty="0">
              <a:solidFill>
                <a:schemeClr val="accent6">
                  <a:lumMod val="50000"/>
                </a:schemeClr>
              </a:solidFill>
            </a:endParaRPr>
          </a:p>
        </p:txBody>
      </p:sp>
    </p:spTree>
    <p:extLst>
      <p:ext uri="{BB962C8B-B14F-4D97-AF65-F5344CB8AC3E}">
        <p14:creationId xmlns:p14="http://schemas.microsoft.com/office/powerpoint/2010/main" xmlns="" val="369727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Φυλακές Αυλώνα</a:t>
            </a:r>
            <a:endParaRPr lang="el-GR" b="1" dirty="0"/>
          </a:p>
        </p:txBody>
      </p:sp>
      <p:sp>
        <p:nvSpPr>
          <p:cNvPr id="3" name="Υπότιτλος 2"/>
          <p:cNvSpPr>
            <a:spLocks noGrp="1"/>
          </p:cNvSpPr>
          <p:nvPr>
            <p:ph type="subTitle" idx="1"/>
          </p:nvPr>
        </p:nvSpPr>
        <p:spPr/>
        <p:txBody>
          <a:bodyPr>
            <a:normAutofit fontScale="85000" lnSpcReduction="20000"/>
          </a:bodyPr>
          <a:lstStyle/>
          <a:p>
            <a:r>
              <a:rPr lang="el-GR" b="1" dirty="0" smtClean="0">
                <a:solidFill>
                  <a:schemeClr val="tx1"/>
                </a:solidFill>
              </a:rPr>
              <a:t>Το Ειδικό Κατάστημα Κράτησης Νέων Αυλώνα (ΕΚΚΝΑ) ή Φυλακές Ανηλίκων, αποτελεί ένα χώρο κράτησης για νεαρούς - έφηβους κρατουμένους ηλικίας από 15-21 ετών</a:t>
            </a:r>
            <a:endParaRPr lang="el-GR" b="1" dirty="0">
              <a:solidFill>
                <a:schemeClr val="tx1"/>
              </a:solidFill>
            </a:endParaRPr>
          </a:p>
        </p:txBody>
      </p:sp>
    </p:spTree>
    <p:extLst>
      <p:ext uri="{BB962C8B-B14F-4D97-AF65-F5344CB8AC3E}">
        <p14:creationId xmlns:p14="http://schemas.microsoft.com/office/powerpoint/2010/main" xmlns="" val="367617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980728"/>
            <a:ext cx="8291264" cy="5145435"/>
          </a:xfrm>
        </p:spPr>
        <p:txBody>
          <a:bodyPr>
            <a:normAutofit/>
          </a:bodyPr>
          <a:lstStyle/>
          <a:p>
            <a:pPr marL="0" indent="0">
              <a:buNone/>
            </a:pPr>
            <a:r>
              <a:rPr lang="el-GR" sz="2800" i="1" dirty="0" smtClean="0"/>
              <a:t>Σήμερα στο </a:t>
            </a:r>
            <a:r>
              <a:rPr lang="el-GR" sz="2800" i="1" dirty="0" smtClean="0"/>
              <a:t>κατάστημα  </a:t>
            </a:r>
            <a:r>
              <a:rPr lang="el-GR" sz="2800" i="1" dirty="0" smtClean="0"/>
              <a:t>κρατούνται πάνω από 400 κρατούμενοι από τους οποίους οι περισσότεροι είναι αλλοδαποί, με σοβαρά κοινωνικά προβλήματα καθώς και έλλειψη οικογενειακού στηρίγματος.</a:t>
            </a:r>
          </a:p>
          <a:p>
            <a:pPr marL="0" indent="0">
              <a:buNone/>
            </a:pPr>
            <a:endParaRPr lang="el-GR" sz="2800" i="1" dirty="0" smtClean="0"/>
          </a:p>
          <a:p>
            <a:pPr marL="0" indent="0">
              <a:buNone/>
            </a:pPr>
            <a:r>
              <a:rPr lang="el-GR" sz="2800" i="1" dirty="0" smtClean="0"/>
              <a:t>Στο κατάστημα λειτουργεί σχολείο (Δημοτικό - Γυμνάσιο - Λύκειο) που υπάγεται στο εθνικό σύστημα παιδείας στο οποίο υλοποιούνται πολλά προγράμματα όπως </a:t>
            </a:r>
            <a:r>
              <a:rPr lang="el-GR" sz="2800" i="1" dirty="0" smtClean="0"/>
              <a:t>αγωγής</a:t>
            </a:r>
            <a:r>
              <a:rPr lang="en-US" sz="2800" i="1" dirty="0" smtClean="0"/>
              <a:t> </a:t>
            </a:r>
            <a:r>
              <a:rPr lang="el-GR" sz="2800" i="1" dirty="0" smtClean="0"/>
              <a:t> </a:t>
            </a:r>
            <a:r>
              <a:rPr lang="el-GR" sz="2800" i="1" dirty="0" smtClean="0"/>
              <a:t>υγείας, περιβάλλοντος και πολλά πολιτιστικά</a:t>
            </a:r>
            <a:endParaRPr lang="el-GR" sz="2800" i="1" dirty="0"/>
          </a:p>
        </p:txBody>
      </p:sp>
    </p:spTree>
    <p:extLst>
      <p:ext uri="{BB962C8B-B14F-4D97-AF65-F5344CB8AC3E}">
        <p14:creationId xmlns:p14="http://schemas.microsoft.com/office/powerpoint/2010/main" xmlns="" val="160987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836712"/>
            <a:ext cx="8507288" cy="5289451"/>
          </a:xfrm>
        </p:spPr>
        <p:txBody>
          <a:bodyPr>
            <a:normAutofit/>
          </a:bodyPr>
          <a:lstStyle/>
          <a:p>
            <a:pPr marL="0" indent="0">
              <a:buNone/>
            </a:pPr>
            <a:r>
              <a:rPr lang="en-US" sz="2800" i="1" dirty="0"/>
              <a:t>Y</a:t>
            </a:r>
            <a:r>
              <a:rPr lang="el-GR" sz="2800" i="1" dirty="0" err="1" smtClean="0"/>
              <a:t>πάρχει</a:t>
            </a:r>
            <a:r>
              <a:rPr lang="el-GR" sz="2800" i="1" dirty="0" smtClean="0"/>
              <a:t> και συμβουλευτική υποστήριξη που παρέχεται από το Κέντρο Θεραπείας Εξαρτημένων Ατόμων, ΚΕΘΕΑ-Στροφή, σε παιδιά που έχουν κάνει χρήση ναρκωτικών ουσιών, με σκοπό την προετοιμασία τους για ένταξη σε Θεραπευτικό πρόγραμμα εκτός φυλακής.</a:t>
            </a:r>
            <a:endParaRPr lang="el-GR" sz="2800" i="1" dirty="0"/>
          </a:p>
        </p:txBody>
      </p:sp>
    </p:spTree>
    <p:extLst>
      <p:ext uri="{BB962C8B-B14F-4D97-AF65-F5344CB8AC3E}">
        <p14:creationId xmlns:p14="http://schemas.microsoft.com/office/powerpoint/2010/main" xmlns="" val="515722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5865515"/>
          </a:xfrm>
        </p:spPr>
        <p:txBody>
          <a:bodyPr>
            <a:normAutofit/>
          </a:bodyPr>
          <a:lstStyle/>
          <a:p>
            <a:pPr marL="0" indent="0">
              <a:buNone/>
            </a:pPr>
            <a:r>
              <a:rPr lang="el-GR" sz="2800" dirty="0" smtClean="0"/>
              <a:t>                                  Προγράμματα</a:t>
            </a:r>
          </a:p>
          <a:p>
            <a:pPr marL="0" indent="0">
              <a:buNone/>
            </a:pPr>
            <a:endParaRPr lang="el-GR" sz="2800" i="1" dirty="0" smtClean="0"/>
          </a:p>
          <a:p>
            <a:pPr marL="0" indent="0">
              <a:buNone/>
            </a:pPr>
            <a:r>
              <a:rPr lang="el-GR" sz="2800" b="1" i="1" dirty="0" smtClean="0"/>
              <a:t>Γ</a:t>
            </a:r>
            <a:r>
              <a:rPr lang="el-GR" sz="2800" b="1" i="1" dirty="0" smtClean="0"/>
              <a:t>ίνονται </a:t>
            </a:r>
            <a:r>
              <a:rPr lang="el-GR" sz="2800" b="1" i="1" dirty="0" smtClean="0"/>
              <a:t>μαθήματα θεάτρου και μουσικής </a:t>
            </a:r>
            <a:r>
              <a:rPr lang="el-GR" sz="2800" i="1" dirty="0" smtClean="0"/>
              <a:t>σε συνεργασία με εθελοντές καλλιτέχνες. Η θεατρική ομάδα έχει δώσει σειρά παραστάσεων σε προσκεκλημένους του ΕΚΚΝΑ όσο και σε κρατουμένους σ άλλες φυλακές. Η δε </a:t>
            </a:r>
            <a:r>
              <a:rPr lang="el-GR" sz="2800" b="1" i="1" dirty="0" smtClean="0"/>
              <a:t>μουσική ομάδα </a:t>
            </a:r>
            <a:r>
              <a:rPr lang="el-GR" sz="2800" i="1" dirty="0" smtClean="0"/>
              <a:t>πραγματοποιεί διάφορες εκδηλώσεις στο Κατάστημα, κάποιες από τις οποίες προς τιμήν γνωστών καλλιτεχνών που καλούνται και παρευρίσκονται. </a:t>
            </a:r>
            <a:endParaRPr lang="el-GR" sz="2800" i="1" dirty="0"/>
          </a:p>
        </p:txBody>
      </p:sp>
    </p:spTree>
    <p:extLst>
      <p:ext uri="{BB962C8B-B14F-4D97-AF65-F5344CB8AC3E}">
        <p14:creationId xmlns:p14="http://schemas.microsoft.com/office/powerpoint/2010/main" xmlns="" val="23479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8229600" cy="5505475"/>
          </a:xfrm>
        </p:spPr>
        <p:txBody>
          <a:bodyPr>
            <a:normAutofit/>
          </a:bodyPr>
          <a:lstStyle/>
          <a:p>
            <a:pPr marL="0" indent="0">
              <a:buNone/>
            </a:pPr>
            <a:r>
              <a:rPr lang="el-GR" sz="2800" i="1" dirty="0" smtClean="0"/>
              <a:t>                                      </a:t>
            </a:r>
            <a:r>
              <a:rPr lang="el-GR" sz="2800" dirty="0" smtClean="0"/>
              <a:t>Προγράμματα</a:t>
            </a:r>
          </a:p>
          <a:p>
            <a:pPr marL="0" indent="0">
              <a:buNone/>
            </a:pPr>
            <a:endParaRPr lang="el-GR" sz="2800" i="1" dirty="0" smtClean="0"/>
          </a:p>
          <a:p>
            <a:pPr marL="0" indent="0">
              <a:buNone/>
            </a:pPr>
            <a:r>
              <a:rPr lang="el-GR" sz="2800" i="1" dirty="0" smtClean="0"/>
              <a:t>Επιπροσθέτως</a:t>
            </a:r>
            <a:r>
              <a:rPr lang="el-GR" sz="2800" i="1" dirty="0" smtClean="0"/>
              <a:t>, η </a:t>
            </a:r>
            <a:r>
              <a:rPr lang="el-GR" sz="2800" b="1" i="1" dirty="0" smtClean="0"/>
              <a:t>Σκακιστική Ακαδημία </a:t>
            </a:r>
            <a:r>
              <a:rPr lang="el-GR" sz="2800" i="1" dirty="0" smtClean="0"/>
              <a:t>Χαλκίδας «Παλαμήδης ο </a:t>
            </a:r>
            <a:r>
              <a:rPr lang="el-GR" sz="2800" i="1" dirty="0" err="1" smtClean="0"/>
              <a:t>Ευβοεύς</a:t>
            </a:r>
            <a:r>
              <a:rPr lang="el-GR" sz="2800" i="1" dirty="0" smtClean="0"/>
              <a:t>», </a:t>
            </a:r>
            <a:r>
              <a:rPr lang="el-GR" sz="2800" b="1" i="1" dirty="0" smtClean="0"/>
              <a:t>διδάσκει εθελοντικά </a:t>
            </a:r>
            <a:r>
              <a:rPr lang="el-GR" sz="2800" i="1" dirty="0" smtClean="0"/>
              <a:t>σκάκι ενώ έχουν διοργανωθεί και σκακιστικά τουρνουά.</a:t>
            </a:r>
          </a:p>
          <a:p>
            <a:pPr marL="0" indent="0">
              <a:buNone/>
            </a:pPr>
            <a:endParaRPr lang="el-GR" sz="2800" i="1" dirty="0" smtClean="0"/>
          </a:p>
          <a:p>
            <a:pPr marL="0" indent="0">
              <a:buNone/>
            </a:pPr>
            <a:r>
              <a:rPr lang="el-GR" sz="2800" i="1" dirty="0" smtClean="0"/>
              <a:t>Τέλος, πραγματοποιούνται </a:t>
            </a:r>
            <a:r>
              <a:rPr lang="el-GR" sz="2800" b="1" i="1" dirty="0" smtClean="0"/>
              <a:t>εκδηλώσεις χορού, φωτογραφίας, ζωγραφικής τοίχου, ψυχαγωγικές και θεατρικές.</a:t>
            </a:r>
            <a:endParaRPr lang="el-GR" sz="2800" b="1" i="1" dirty="0"/>
          </a:p>
        </p:txBody>
      </p:sp>
    </p:spTree>
    <p:extLst>
      <p:ext uri="{BB962C8B-B14F-4D97-AF65-F5344CB8AC3E}">
        <p14:creationId xmlns:p14="http://schemas.microsoft.com/office/powerpoint/2010/main" xmlns="" val="409826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1154</Words>
  <Application>Microsoft Office PowerPoint</Application>
  <PresentationFormat>Προβολή στην οθόνη (4:3)</PresentationFormat>
  <Paragraphs>71</Paragraphs>
  <Slides>27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Διαφάνεια 1</vt:lpstr>
      <vt:lpstr>Διαφάνεια 2</vt:lpstr>
      <vt:lpstr>Διαφάνεια 3</vt:lpstr>
      <vt:lpstr>Διαφάνεια 4</vt:lpstr>
      <vt:lpstr>Φυλακές Αυλώνα</vt:lpstr>
      <vt:lpstr>Διαφάνεια 6</vt:lpstr>
      <vt:lpstr>Διαφάνεια 7</vt:lpstr>
      <vt:lpstr>Διαφάνεια 8</vt:lpstr>
      <vt:lpstr>Διαφάνεια 9</vt:lpstr>
      <vt:lpstr>Να αφήσει πίσω το παλαιότερο μπλέξιμό του με τα ναρκωτικά θέλει πλέον ο 22χρονος Αγγελος (με τη μαύρη μπλούζα στο κέντρο), που παρακολουθεί και πρόγραμμα απεξάρτησης. Πρόσφατα βραβεύτηκε για τη συμμετοχή και τις επιδόσεις του σε πολιτιστικά προγράμματα του σχολείου των φυλακών Αυλώνα, όπου φοιτούν περίπου 175 νεαροί κρατούμενοι – δεξιά, ο διευθυντής του σχολείου Πέτρος Δαμιανός</vt:lpstr>
      <vt:lpstr>Διαφάνεια 11</vt:lpstr>
      <vt:lpstr>Τουρνουά Σκάκι</vt:lpstr>
      <vt:lpstr>Εκδηλώσεις  Γιορτή Χριστουγέννων</vt:lpstr>
      <vt:lpstr>Εκδηλώσεις Κοπή της πίτας </vt:lpstr>
      <vt:lpstr>Διαφάνεια 15</vt:lpstr>
      <vt:lpstr>Έκθεση στην αίθουσα Νέων Έργων του ΕΜΣΤ 18-30 Ιουνίου 2013 </vt:lpstr>
      <vt:lpstr>Έκθεση στην αίθουσα Νέων Έργων του ΕΜΣΤ 18-30 Ιουνίου 2013 </vt:lpstr>
      <vt:lpstr>Επιτυχίες μαθητών του ΕΚΚΝ Αυλώνα στις Πανελλαδικές εξετάσεις 2013</vt:lpstr>
      <vt:lpstr>Επιτυχίες μαθητών του ΕΚΚΝ Αυλώνα στις Πανελλαδικές εξετάσεις 2013</vt:lpstr>
      <vt:lpstr>Μια μέρα πριν την επίσκεψή μας</vt:lpstr>
      <vt:lpstr>Μια μέρα πριν την επίσκεψή μας</vt:lpstr>
      <vt:lpstr>Γνώμες παιδιών που συμμετείχαν (ενδεικτικά)</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Φυλακές Αυλώνα</dc:title>
  <dc:creator>kristy</dc:creator>
  <cp:lastModifiedBy>User</cp:lastModifiedBy>
  <cp:revision>54</cp:revision>
  <dcterms:created xsi:type="dcterms:W3CDTF">2014-05-13T19:09:28Z</dcterms:created>
  <dcterms:modified xsi:type="dcterms:W3CDTF">2014-06-09T12:50:21Z</dcterms:modified>
</cp:coreProperties>
</file>